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872" r:id="rId1"/>
  </p:sldMasterIdLst>
  <p:notesMasterIdLst>
    <p:notesMasterId r:id="rId28"/>
  </p:notesMasterIdLst>
  <p:sldIdLst>
    <p:sldId id="256" r:id="rId2"/>
    <p:sldId id="286" r:id="rId3"/>
    <p:sldId id="257" r:id="rId4"/>
    <p:sldId id="271" r:id="rId5"/>
    <p:sldId id="269" r:id="rId6"/>
    <p:sldId id="270" r:id="rId7"/>
    <p:sldId id="272" r:id="rId8"/>
    <p:sldId id="273" r:id="rId9"/>
    <p:sldId id="267" r:id="rId10"/>
    <p:sldId id="266" r:id="rId11"/>
    <p:sldId id="260" r:id="rId12"/>
    <p:sldId id="261" r:id="rId13"/>
    <p:sldId id="277" r:id="rId14"/>
    <p:sldId id="278" r:id="rId15"/>
    <p:sldId id="283" r:id="rId16"/>
    <p:sldId id="284" r:id="rId17"/>
    <p:sldId id="274" r:id="rId18"/>
    <p:sldId id="275" r:id="rId19"/>
    <p:sldId id="276" r:id="rId20"/>
    <p:sldId id="279" r:id="rId21"/>
    <p:sldId id="289" r:id="rId22"/>
    <p:sldId id="280" r:id="rId23"/>
    <p:sldId id="290" r:id="rId24"/>
    <p:sldId id="295" r:id="rId25"/>
    <p:sldId id="294" r:id="rId26"/>
    <p:sldId id="281" r:id="rId27"/>
  </p:sldIdLst>
  <p:sldSz cx="6858000" cy="9144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1D9FF9D8-867D-4071-A3E4-4C290A9A55F5}">
          <p14:sldIdLst>
            <p14:sldId id="256"/>
            <p14:sldId id="286"/>
            <p14:sldId id="257"/>
          </p14:sldIdLst>
        </p14:section>
        <p14:section name="Abschnitt ohne Titel" id="{F11D9914-ABB9-4E8D-BB09-136622A673F0}">
          <p14:sldIdLst>
            <p14:sldId id="271"/>
            <p14:sldId id="269"/>
            <p14:sldId id="270"/>
            <p14:sldId id="272"/>
            <p14:sldId id="273"/>
            <p14:sldId id="267"/>
            <p14:sldId id="266"/>
            <p14:sldId id="260"/>
            <p14:sldId id="261"/>
            <p14:sldId id="277"/>
            <p14:sldId id="278"/>
            <p14:sldId id="283"/>
            <p14:sldId id="284"/>
            <p14:sldId id="274"/>
            <p14:sldId id="275"/>
            <p14:sldId id="276"/>
            <p14:sldId id="279"/>
            <p14:sldId id="289"/>
            <p14:sldId id="280"/>
            <p14:sldId id="290"/>
            <p14:sldId id="295"/>
            <p14:sldId id="294"/>
            <p14:sldId id="281"/>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weiger Astrid" initials="SA" lastIdx="1" clrIdx="0">
    <p:extLst>
      <p:ext uri="{19B8F6BF-5375-455C-9EA6-DF929625EA0E}">
        <p15:presenceInfo xmlns:p15="http://schemas.microsoft.com/office/powerpoint/2012/main" userId="S::ASchweiger@kita.ebmuc.de::85b43dd9-cd0a-41a9-9104-fc46bf17be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94645" autoAdjust="0"/>
  </p:normalViewPr>
  <p:slideViewPr>
    <p:cSldViewPr>
      <p:cViewPr varScale="1">
        <p:scale>
          <a:sx n="59" d="100"/>
          <a:sy n="59" d="100"/>
        </p:scale>
        <p:origin x="2501" y="82"/>
      </p:cViewPr>
      <p:guideLst>
        <p:guide orient="horz" pos="2880"/>
        <p:guide pos="2160"/>
      </p:guideLst>
    </p:cSldViewPr>
  </p:slideViewPr>
  <p:outlineViewPr>
    <p:cViewPr>
      <p:scale>
        <a:sx n="33" d="100"/>
        <a:sy n="33" d="100"/>
      </p:scale>
      <p:origin x="0" y="-135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D27E29C-22BD-4FC4-BEA4-9DDA781F4A1C}" type="datetimeFigureOut">
              <a:rPr lang="de-DE" smtClean="0"/>
              <a:t>30.03.2026</a:t>
            </a:fld>
            <a:endParaRPr lang="de-DE"/>
          </a:p>
        </p:txBody>
      </p:sp>
      <p:sp>
        <p:nvSpPr>
          <p:cNvPr id="4" name="Folienbildplatzhalter 3"/>
          <p:cNvSpPr>
            <a:spLocks noGrp="1" noRot="1" noChangeAspect="1"/>
          </p:cNvSpPr>
          <p:nvPr>
            <p:ph type="sldImg" idx="2"/>
          </p:nvPr>
        </p:nvSpPr>
        <p:spPr>
          <a:xfrm>
            <a:off x="2003425" y="744538"/>
            <a:ext cx="27908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340F0B19-AF8E-4522-90E4-C578C34FB274}" type="slidenum">
              <a:rPr lang="de-DE" smtClean="0"/>
              <a:t>‹Nr.›</a:t>
            </a:fld>
            <a:endParaRPr lang="de-DE"/>
          </a:p>
        </p:txBody>
      </p:sp>
    </p:spTree>
    <p:extLst>
      <p:ext uri="{BB962C8B-B14F-4D97-AF65-F5344CB8AC3E}">
        <p14:creationId xmlns:p14="http://schemas.microsoft.com/office/powerpoint/2010/main" val="3175381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03425" y="744538"/>
            <a:ext cx="2790825"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40F0B19-AF8E-4522-90E4-C578C34FB274}" type="slidenum">
              <a:rPr lang="de-DE" smtClean="0"/>
              <a:t>1</a:t>
            </a:fld>
            <a:endParaRPr lang="de-DE"/>
          </a:p>
        </p:txBody>
      </p:sp>
    </p:spTree>
    <p:extLst>
      <p:ext uri="{BB962C8B-B14F-4D97-AF65-F5344CB8AC3E}">
        <p14:creationId xmlns:p14="http://schemas.microsoft.com/office/powerpoint/2010/main" val="3773861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1"/>
      </p:bgRef>
    </p:bg>
    <p:spTree>
      <p:nvGrpSpPr>
        <p:cNvPr id="1" name=""/>
        <p:cNvGrpSpPr/>
        <p:nvPr/>
      </p:nvGrpSpPr>
      <p:grpSpPr>
        <a:xfrm>
          <a:off x="0" y="0"/>
          <a:ext cx="0" cy="0"/>
          <a:chOff x="0" y="0"/>
          <a:chExt cx="0" cy="0"/>
        </a:xfrm>
      </p:grpSpPr>
      <p:sp>
        <p:nvSpPr>
          <p:cNvPr id="8" name="Titel 7"/>
          <p:cNvSpPr>
            <a:spLocks noGrp="1"/>
          </p:cNvSpPr>
          <p:nvPr>
            <p:ph type="ctrTitle"/>
          </p:nvPr>
        </p:nvSpPr>
        <p:spPr>
          <a:xfrm>
            <a:off x="1714500" y="4165600"/>
            <a:ext cx="4629150" cy="2525816"/>
          </a:xfrm>
        </p:spPr>
        <p:txBody>
          <a:bodyPr/>
          <a:lstStyle>
            <a:lvl1pPr>
              <a:defRPr b="1"/>
            </a:lvl1pPr>
          </a:lstStyle>
          <a:p>
            <a:r>
              <a:rPr kumimoji="0" lang="de-DE"/>
              <a:t>Titelmasterformat durch Klicken bearbeiten</a:t>
            </a:r>
            <a:endParaRPr kumimoji="0" lang="en-US"/>
          </a:p>
        </p:txBody>
      </p:sp>
      <p:sp>
        <p:nvSpPr>
          <p:cNvPr id="9" name="Untertitel 8"/>
          <p:cNvSpPr>
            <a:spLocks noGrp="1"/>
          </p:cNvSpPr>
          <p:nvPr>
            <p:ph type="subTitle" idx="1"/>
          </p:nvPr>
        </p:nvSpPr>
        <p:spPr>
          <a:xfrm>
            <a:off x="1714500" y="6671096"/>
            <a:ext cx="4629150" cy="18288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28" name="Datumsplatzhalter 27"/>
          <p:cNvSpPr>
            <a:spLocks noGrp="1"/>
          </p:cNvSpPr>
          <p:nvPr>
            <p:ph type="dt" sz="half" idx="10"/>
          </p:nvPr>
        </p:nvSpPr>
        <p:spPr bwMode="auto">
          <a:xfrm rot="5400000">
            <a:off x="5156716" y="1676588"/>
            <a:ext cx="3048000" cy="285750"/>
          </a:xfrm>
        </p:spPr>
        <p:txBody>
          <a:bodyPr/>
          <a:lstStyle/>
          <a:p>
            <a:fld id="{D43BC964-DE73-4633-AC95-9E8BEA2C6801}" type="datetime1">
              <a:rPr lang="de-DE" smtClean="0"/>
              <a:t>30.03.2026</a:t>
            </a:fld>
            <a:endParaRPr lang="de-DE"/>
          </a:p>
        </p:txBody>
      </p:sp>
      <p:sp>
        <p:nvSpPr>
          <p:cNvPr id="17" name="Fußzeilenplatzhalter 16"/>
          <p:cNvSpPr>
            <a:spLocks noGrp="1"/>
          </p:cNvSpPr>
          <p:nvPr>
            <p:ph type="ftr" sz="quarter" idx="11"/>
          </p:nvPr>
        </p:nvSpPr>
        <p:spPr bwMode="auto">
          <a:xfrm rot="5400000">
            <a:off x="4241152" y="5687573"/>
            <a:ext cx="4876800" cy="288036"/>
          </a:xfrm>
        </p:spPr>
        <p:txBody>
          <a:bodyPr/>
          <a:lstStyle/>
          <a:p>
            <a:endParaRPr lang="de-DE"/>
          </a:p>
        </p:txBody>
      </p:sp>
      <p:sp>
        <p:nvSpPr>
          <p:cNvPr id="10" name="Rechteck 9"/>
          <p:cNvSpPr/>
          <p:nvPr/>
        </p:nvSpPr>
        <p:spPr bwMode="auto">
          <a:xfrm>
            <a:off x="285750" y="0"/>
            <a:ext cx="457200" cy="9144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hteck 11"/>
          <p:cNvSpPr/>
          <p:nvPr/>
        </p:nvSpPr>
        <p:spPr bwMode="auto">
          <a:xfrm>
            <a:off x="207252" y="0"/>
            <a:ext cx="78498" cy="9144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hteck 13"/>
          <p:cNvSpPr/>
          <p:nvPr/>
        </p:nvSpPr>
        <p:spPr bwMode="auto">
          <a:xfrm>
            <a:off x="742950" y="0"/>
            <a:ext cx="136404" cy="9144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hteck 18"/>
          <p:cNvSpPr/>
          <p:nvPr/>
        </p:nvSpPr>
        <p:spPr bwMode="auto">
          <a:xfrm>
            <a:off x="855990" y="0"/>
            <a:ext cx="172710" cy="9144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Gerade Verbindung 10"/>
          <p:cNvSpPr>
            <a:spLocks noChangeShapeType="1"/>
          </p:cNvSpPr>
          <p:nvPr/>
        </p:nvSpPr>
        <p:spPr bwMode="auto">
          <a:xfrm>
            <a:off x="79758" y="0"/>
            <a:ext cx="0" cy="9144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Gerade Verbindung 17"/>
          <p:cNvSpPr>
            <a:spLocks noChangeShapeType="1"/>
          </p:cNvSpPr>
          <p:nvPr/>
        </p:nvSpPr>
        <p:spPr bwMode="auto">
          <a:xfrm>
            <a:off x="685800" y="0"/>
            <a:ext cx="0" cy="9144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Gerade Verbindung 19"/>
          <p:cNvSpPr>
            <a:spLocks noChangeShapeType="1"/>
          </p:cNvSpPr>
          <p:nvPr/>
        </p:nvSpPr>
        <p:spPr bwMode="auto">
          <a:xfrm>
            <a:off x="640584" y="0"/>
            <a:ext cx="0" cy="9144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Gerade Verbindung 15"/>
          <p:cNvSpPr>
            <a:spLocks noChangeShapeType="1"/>
          </p:cNvSpPr>
          <p:nvPr/>
        </p:nvSpPr>
        <p:spPr bwMode="auto">
          <a:xfrm>
            <a:off x="1294980" y="0"/>
            <a:ext cx="0" cy="9144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Gerade Verbindung 14"/>
          <p:cNvSpPr>
            <a:spLocks noChangeShapeType="1"/>
          </p:cNvSpPr>
          <p:nvPr/>
        </p:nvSpPr>
        <p:spPr bwMode="auto">
          <a:xfrm>
            <a:off x="800100" y="0"/>
            <a:ext cx="0" cy="9144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Gerade Verbindung 21"/>
          <p:cNvSpPr>
            <a:spLocks noChangeShapeType="1"/>
          </p:cNvSpPr>
          <p:nvPr/>
        </p:nvSpPr>
        <p:spPr bwMode="auto">
          <a:xfrm>
            <a:off x="6835392" y="0"/>
            <a:ext cx="0" cy="9144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hteck 26"/>
          <p:cNvSpPr/>
          <p:nvPr/>
        </p:nvSpPr>
        <p:spPr bwMode="auto">
          <a:xfrm>
            <a:off x="914400" y="0"/>
            <a:ext cx="57150" cy="9144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457200" y="4572000"/>
            <a:ext cx="971550" cy="17272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982224" y="6489003"/>
            <a:ext cx="481068" cy="855232"/>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818310" y="7334176"/>
            <a:ext cx="102870" cy="18288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248156" y="7717536"/>
            <a:ext cx="205740" cy="3657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428750" y="5994400"/>
            <a:ext cx="274320" cy="48768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Foliennummernplatzhalter 28"/>
          <p:cNvSpPr>
            <a:spLocks noGrp="1"/>
          </p:cNvSpPr>
          <p:nvPr>
            <p:ph type="sldNum" sz="quarter" idx="12"/>
          </p:nvPr>
        </p:nvSpPr>
        <p:spPr bwMode="auto">
          <a:xfrm>
            <a:off x="994158" y="6571603"/>
            <a:ext cx="457200" cy="690032"/>
          </a:xfrm>
        </p:spPr>
        <p:txBody>
          <a:bodyPr/>
          <a:lstStyle/>
          <a:p>
            <a:fld id="{28827402-0B34-4E79-AA62-9EBC86E4FCB9}" type="slidenum">
              <a:rPr lang="de-DE" smtClean="0"/>
              <a:t>‹Nr.›</a:t>
            </a:fld>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4FBF81F0-A750-47E4-A550-932B9FF1F0F8}" type="datetime1">
              <a:rPr lang="de-DE" smtClean="0"/>
              <a:t>30.03.2026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827402-0B34-4E79-AA62-9EBC86E4FCB9}"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4972050" y="366186"/>
            <a:ext cx="1257300" cy="7802033"/>
          </a:xfrm>
        </p:spPr>
        <p:txBody>
          <a:bodyPr vert="eaVert"/>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342900" y="366185"/>
            <a:ext cx="4514850" cy="7802033"/>
          </a:xfrm>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F413540A-7DE5-489E-9A90-4A5370640FCB}" type="datetime1">
              <a:rPr lang="de-DE" smtClean="0"/>
              <a:t>30.03.2026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827402-0B34-4E79-AA62-9EBC86E4FCB9}"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8" name="Inhaltsplatzhalter 7"/>
          <p:cNvSpPr>
            <a:spLocks noGrp="1"/>
          </p:cNvSpPr>
          <p:nvPr>
            <p:ph sz="quarter" idx="1"/>
          </p:nvPr>
        </p:nvSpPr>
        <p:spPr>
          <a:xfrm>
            <a:off x="342900" y="2133600"/>
            <a:ext cx="5600700" cy="6498336"/>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Datumsplatzhalter 6"/>
          <p:cNvSpPr>
            <a:spLocks noGrp="1"/>
          </p:cNvSpPr>
          <p:nvPr>
            <p:ph type="dt" sz="half" idx="14"/>
          </p:nvPr>
        </p:nvSpPr>
        <p:spPr/>
        <p:txBody>
          <a:bodyPr rtlCol="0"/>
          <a:lstStyle/>
          <a:p>
            <a:fld id="{B16F51E9-B48F-46BB-B049-80C4FB718CA0}" type="datetime1">
              <a:rPr lang="de-DE" smtClean="0"/>
              <a:t>30.03.2026</a:t>
            </a:fld>
            <a:endParaRPr lang="de-DE"/>
          </a:p>
        </p:txBody>
      </p:sp>
      <p:sp>
        <p:nvSpPr>
          <p:cNvPr id="9" name="Foliennummernplatzhalter 8"/>
          <p:cNvSpPr>
            <a:spLocks noGrp="1"/>
          </p:cNvSpPr>
          <p:nvPr>
            <p:ph type="sldNum" sz="quarter" idx="15"/>
          </p:nvPr>
        </p:nvSpPr>
        <p:spPr/>
        <p:txBody>
          <a:bodyPr rtlCol="0"/>
          <a:lstStyle/>
          <a:p>
            <a:fld id="{28827402-0B34-4E79-AA62-9EBC86E4FCB9}" type="slidenum">
              <a:rPr lang="de-DE" smtClean="0"/>
              <a:t>‹Nr.›</a:t>
            </a:fld>
            <a:endParaRPr lang="de-DE"/>
          </a:p>
        </p:txBody>
      </p:sp>
      <p:sp>
        <p:nvSpPr>
          <p:cNvPr id="10" name="Fußzeilenplatzhalter 9"/>
          <p:cNvSpPr>
            <a:spLocks noGrp="1"/>
          </p:cNvSpPr>
          <p:nvPr>
            <p:ph type="ftr" sz="quarter" idx="16"/>
          </p:nvPr>
        </p:nvSpPr>
        <p:spPr/>
        <p:txBody>
          <a:bodyPr rtlCol="0"/>
          <a:lstStyle/>
          <a:p>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714500" y="3860800"/>
            <a:ext cx="4629150" cy="2738120"/>
          </a:xfrm>
        </p:spPr>
        <p:txBody>
          <a:bodyPr/>
          <a:lstStyle>
            <a:lvl1pPr algn="l">
              <a:buNone/>
              <a:defRPr sz="3000" b="1" cap="small" baseline="0"/>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1714500" y="6680200"/>
            <a:ext cx="4629150" cy="18288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 bearbeiten</a:t>
            </a:r>
          </a:p>
        </p:txBody>
      </p:sp>
      <p:sp>
        <p:nvSpPr>
          <p:cNvPr id="4" name="Datumsplatzhalter 3"/>
          <p:cNvSpPr>
            <a:spLocks noGrp="1"/>
          </p:cNvSpPr>
          <p:nvPr>
            <p:ph type="dt" sz="half" idx="10"/>
          </p:nvPr>
        </p:nvSpPr>
        <p:spPr bwMode="auto">
          <a:xfrm rot="5400000">
            <a:off x="5155692" y="1671701"/>
            <a:ext cx="3048000" cy="285750"/>
          </a:xfrm>
        </p:spPr>
        <p:txBody>
          <a:bodyPr/>
          <a:lstStyle/>
          <a:p>
            <a:fld id="{F7078675-C63A-453C-8C54-46C901BAAF63}" type="datetime1">
              <a:rPr lang="de-DE" smtClean="0"/>
              <a:t>30.03.2026</a:t>
            </a:fld>
            <a:endParaRPr lang="de-DE"/>
          </a:p>
        </p:txBody>
      </p:sp>
      <p:sp>
        <p:nvSpPr>
          <p:cNvPr id="5" name="Fußzeilenplatzhalter 4"/>
          <p:cNvSpPr>
            <a:spLocks noGrp="1"/>
          </p:cNvSpPr>
          <p:nvPr>
            <p:ph type="ftr" sz="quarter" idx="11"/>
          </p:nvPr>
        </p:nvSpPr>
        <p:spPr bwMode="auto">
          <a:xfrm rot="5400000">
            <a:off x="4241292" y="5683758"/>
            <a:ext cx="4876800" cy="288036"/>
          </a:xfrm>
        </p:spPr>
        <p:txBody>
          <a:bodyPr/>
          <a:lstStyle/>
          <a:p>
            <a:endParaRPr lang="de-DE"/>
          </a:p>
        </p:txBody>
      </p:sp>
      <p:sp>
        <p:nvSpPr>
          <p:cNvPr id="9" name="Rechteck 8"/>
          <p:cNvSpPr/>
          <p:nvPr/>
        </p:nvSpPr>
        <p:spPr bwMode="auto">
          <a:xfrm>
            <a:off x="285750" y="0"/>
            <a:ext cx="457200" cy="9144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bwMode="auto">
          <a:xfrm>
            <a:off x="207252" y="0"/>
            <a:ext cx="78498" cy="9144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hteck 10"/>
          <p:cNvSpPr/>
          <p:nvPr/>
        </p:nvSpPr>
        <p:spPr bwMode="auto">
          <a:xfrm>
            <a:off x="742950" y="0"/>
            <a:ext cx="136404" cy="9144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hteck 11"/>
          <p:cNvSpPr/>
          <p:nvPr/>
        </p:nvSpPr>
        <p:spPr bwMode="auto">
          <a:xfrm>
            <a:off x="855990" y="0"/>
            <a:ext cx="172710" cy="9144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Gerade Verbindung 12"/>
          <p:cNvSpPr>
            <a:spLocks noChangeShapeType="1"/>
          </p:cNvSpPr>
          <p:nvPr/>
        </p:nvSpPr>
        <p:spPr bwMode="auto">
          <a:xfrm>
            <a:off x="79758" y="0"/>
            <a:ext cx="0" cy="9144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Gerade Verbindung 13"/>
          <p:cNvSpPr>
            <a:spLocks noChangeShapeType="1"/>
          </p:cNvSpPr>
          <p:nvPr/>
        </p:nvSpPr>
        <p:spPr bwMode="auto">
          <a:xfrm>
            <a:off x="685800" y="0"/>
            <a:ext cx="0" cy="9144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Gerade Verbindung 14"/>
          <p:cNvSpPr>
            <a:spLocks noChangeShapeType="1"/>
          </p:cNvSpPr>
          <p:nvPr/>
        </p:nvSpPr>
        <p:spPr bwMode="auto">
          <a:xfrm>
            <a:off x="640584" y="0"/>
            <a:ext cx="0" cy="9144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Gerade Verbindung 15"/>
          <p:cNvSpPr>
            <a:spLocks noChangeShapeType="1"/>
          </p:cNvSpPr>
          <p:nvPr/>
        </p:nvSpPr>
        <p:spPr bwMode="auto">
          <a:xfrm>
            <a:off x="1294980" y="0"/>
            <a:ext cx="0" cy="9144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Gerade Verbindung 16"/>
          <p:cNvSpPr>
            <a:spLocks noChangeShapeType="1"/>
          </p:cNvSpPr>
          <p:nvPr/>
        </p:nvSpPr>
        <p:spPr bwMode="auto">
          <a:xfrm>
            <a:off x="800100" y="0"/>
            <a:ext cx="0" cy="9144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hteck 17"/>
          <p:cNvSpPr/>
          <p:nvPr/>
        </p:nvSpPr>
        <p:spPr bwMode="auto">
          <a:xfrm>
            <a:off x="914400" y="0"/>
            <a:ext cx="57150" cy="9144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457200" y="4572000"/>
            <a:ext cx="971550" cy="17272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993528" y="6489003"/>
            <a:ext cx="481068" cy="855232"/>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818310" y="7334176"/>
            <a:ext cx="102870" cy="18288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248156" y="7721600"/>
            <a:ext cx="205740" cy="3657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409280" y="5973184"/>
            <a:ext cx="274320" cy="48768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Gerade Verbindung 25"/>
          <p:cNvSpPr>
            <a:spLocks noChangeShapeType="1"/>
          </p:cNvSpPr>
          <p:nvPr/>
        </p:nvSpPr>
        <p:spPr bwMode="auto">
          <a:xfrm>
            <a:off x="6823458" y="0"/>
            <a:ext cx="0" cy="9144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Foliennummernplatzhalter 5"/>
          <p:cNvSpPr>
            <a:spLocks noGrp="1"/>
          </p:cNvSpPr>
          <p:nvPr>
            <p:ph type="sldNum" sz="quarter" idx="12"/>
          </p:nvPr>
        </p:nvSpPr>
        <p:spPr bwMode="auto">
          <a:xfrm>
            <a:off x="1005462" y="6571603"/>
            <a:ext cx="457200" cy="690032"/>
          </a:xfrm>
        </p:spPr>
        <p:txBody>
          <a:bodyPr/>
          <a:lstStyle/>
          <a:p>
            <a:fld id="{28827402-0B34-4E79-AA62-9EBC86E4FCB9}" type="slidenum">
              <a:rPr lang="de-DE" smtClean="0"/>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5" name="Datumsplatzhalter 4"/>
          <p:cNvSpPr>
            <a:spLocks noGrp="1"/>
          </p:cNvSpPr>
          <p:nvPr>
            <p:ph type="dt" sz="half" idx="10"/>
          </p:nvPr>
        </p:nvSpPr>
        <p:spPr/>
        <p:txBody>
          <a:bodyPr/>
          <a:lstStyle/>
          <a:p>
            <a:fld id="{975E2C20-FA2B-4350-A009-8217F28DCE5E}" type="datetime1">
              <a:rPr lang="de-DE" smtClean="0"/>
              <a:t>30.03.2026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8827402-0B34-4E79-AA62-9EBC86E4FCB9}" type="slidenum">
              <a:rPr lang="de-DE" smtClean="0"/>
              <a:t>‹Nr.›</a:t>
            </a:fld>
            <a:endParaRPr lang="de-DE"/>
          </a:p>
        </p:txBody>
      </p:sp>
      <p:sp>
        <p:nvSpPr>
          <p:cNvPr id="9" name="Inhaltsplatzhalter 8"/>
          <p:cNvSpPr>
            <a:spLocks noGrp="1"/>
          </p:cNvSpPr>
          <p:nvPr>
            <p:ph sz="quarter" idx="1"/>
          </p:nvPr>
        </p:nvSpPr>
        <p:spPr>
          <a:xfrm>
            <a:off x="342900" y="2133600"/>
            <a:ext cx="2743200" cy="60960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1" name="Inhaltsplatzhalter 10"/>
          <p:cNvSpPr>
            <a:spLocks noGrp="1"/>
          </p:cNvSpPr>
          <p:nvPr>
            <p:ph sz="quarter" idx="2"/>
          </p:nvPr>
        </p:nvSpPr>
        <p:spPr>
          <a:xfrm>
            <a:off x="3202686" y="2133600"/>
            <a:ext cx="2743200" cy="60960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42900" y="364067"/>
            <a:ext cx="5657850" cy="1524000"/>
          </a:xfrm>
        </p:spPr>
        <p:txBody>
          <a:bodyPr anchor="b"/>
          <a:lstStyle>
            <a:lvl1pPr>
              <a:defRPr/>
            </a:lvl1pPr>
          </a:lstStyle>
          <a:p>
            <a:r>
              <a:rPr kumimoji="0" lang="de-DE"/>
              <a:t>Titelmasterformat durch Klicken bearbeiten</a:t>
            </a:r>
            <a:endParaRPr kumimoji="0" lang="en-US"/>
          </a:p>
        </p:txBody>
      </p:sp>
      <p:sp>
        <p:nvSpPr>
          <p:cNvPr id="7" name="Datumsplatzhalter 6"/>
          <p:cNvSpPr>
            <a:spLocks noGrp="1"/>
          </p:cNvSpPr>
          <p:nvPr>
            <p:ph type="dt" sz="half" idx="10"/>
          </p:nvPr>
        </p:nvSpPr>
        <p:spPr/>
        <p:txBody>
          <a:bodyPr/>
          <a:lstStyle/>
          <a:p>
            <a:fld id="{37AB4F85-494F-48E3-8007-C8361E2F0406}" type="datetime1">
              <a:rPr lang="de-DE" smtClean="0"/>
              <a:t>30.03.2026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8827402-0B34-4E79-AA62-9EBC86E4FCB9}" type="slidenum">
              <a:rPr lang="de-DE" smtClean="0"/>
              <a:t>‹Nr.›</a:t>
            </a:fld>
            <a:endParaRPr lang="de-DE"/>
          </a:p>
        </p:txBody>
      </p:sp>
      <p:sp>
        <p:nvSpPr>
          <p:cNvPr id="11" name="Inhaltsplatzhalter 10"/>
          <p:cNvSpPr>
            <a:spLocks noGrp="1"/>
          </p:cNvSpPr>
          <p:nvPr>
            <p:ph sz="quarter" idx="2"/>
          </p:nvPr>
        </p:nvSpPr>
        <p:spPr>
          <a:xfrm>
            <a:off x="342900" y="3149600"/>
            <a:ext cx="2743200" cy="51816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3" name="Inhaltsplatzhalter 12"/>
          <p:cNvSpPr>
            <a:spLocks noGrp="1"/>
          </p:cNvSpPr>
          <p:nvPr>
            <p:ph sz="quarter" idx="4"/>
          </p:nvPr>
        </p:nvSpPr>
        <p:spPr>
          <a:xfrm>
            <a:off x="3278981" y="3149600"/>
            <a:ext cx="2743200" cy="51816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2" name="Textplatzhalter 11"/>
          <p:cNvSpPr>
            <a:spLocks noGrp="1"/>
          </p:cNvSpPr>
          <p:nvPr>
            <p:ph type="body" sz="quarter" idx="1"/>
          </p:nvPr>
        </p:nvSpPr>
        <p:spPr>
          <a:xfrm>
            <a:off x="342900" y="2092960"/>
            <a:ext cx="2743200" cy="877824"/>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de-DE"/>
              <a:t>Textmasterformat bearbeiten</a:t>
            </a:r>
          </a:p>
        </p:txBody>
      </p:sp>
      <p:sp>
        <p:nvSpPr>
          <p:cNvPr id="14" name="Textplatzhalter 13"/>
          <p:cNvSpPr>
            <a:spLocks noGrp="1"/>
          </p:cNvSpPr>
          <p:nvPr>
            <p:ph type="body" sz="quarter" idx="3"/>
          </p:nvPr>
        </p:nvSpPr>
        <p:spPr>
          <a:xfrm>
            <a:off x="3257550" y="2092960"/>
            <a:ext cx="2743200" cy="877824"/>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de-DE"/>
              <a:t>Textmasterformat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6" name="Datumsplatzhalter 5"/>
          <p:cNvSpPr>
            <a:spLocks noGrp="1"/>
          </p:cNvSpPr>
          <p:nvPr>
            <p:ph type="dt" sz="half" idx="10"/>
          </p:nvPr>
        </p:nvSpPr>
        <p:spPr/>
        <p:txBody>
          <a:bodyPr rtlCol="0"/>
          <a:lstStyle/>
          <a:p>
            <a:fld id="{DE8965F1-5C8A-4124-A5F7-11726316BABD}" type="datetime1">
              <a:rPr lang="de-DE" smtClean="0"/>
              <a:t>30.03.2026</a:t>
            </a:fld>
            <a:endParaRPr lang="de-DE"/>
          </a:p>
        </p:txBody>
      </p:sp>
      <p:sp>
        <p:nvSpPr>
          <p:cNvPr id="7" name="Foliennummernplatzhalter 6"/>
          <p:cNvSpPr>
            <a:spLocks noGrp="1"/>
          </p:cNvSpPr>
          <p:nvPr>
            <p:ph type="sldNum" sz="quarter" idx="11"/>
          </p:nvPr>
        </p:nvSpPr>
        <p:spPr/>
        <p:txBody>
          <a:bodyPr rtlCol="0"/>
          <a:lstStyle/>
          <a:p>
            <a:fld id="{28827402-0B34-4E79-AA62-9EBC86E4FCB9}" type="slidenum">
              <a:rPr lang="de-DE" smtClean="0"/>
              <a:t>‹Nr.›</a:t>
            </a:fld>
            <a:endParaRPr lang="de-DE"/>
          </a:p>
        </p:txBody>
      </p:sp>
      <p:sp>
        <p:nvSpPr>
          <p:cNvPr id="8" name="Fußzeilenplatzhalter 7"/>
          <p:cNvSpPr>
            <a:spLocks noGrp="1"/>
          </p:cNvSpPr>
          <p:nvPr>
            <p:ph type="ftr" sz="quarter" idx="12"/>
          </p:nvPr>
        </p:nvSpPr>
        <p:spPr/>
        <p:txBody>
          <a:bodyPr rtlCol="0"/>
          <a:lstStyle/>
          <a:p>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48DEEE2-5A4D-481C-8D6B-D1280F0D8977}" type="datetime1">
              <a:rPr lang="de-DE" smtClean="0"/>
              <a:t>30.03.2026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8827402-0B34-4E79-AA62-9EBC86E4FCB9}"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bg>
      <p:bgRef idx="1001">
        <a:schemeClr val="bg1"/>
      </p:bgRef>
    </p:bg>
    <p:spTree>
      <p:nvGrpSpPr>
        <p:cNvPr id="1" name=""/>
        <p:cNvGrpSpPr/>
        <p:nvPr/>
      </p:nvGrpSpPr>
      <p:grpSpPr>
        <a:xfrm>
          <a:off x="0" y="0"/>
          <a:ext cx="0" cy="0"/>
          <a:chOff x="0" y="0"/>
          <a:chExt cx="0" cy="0"/>
        </a:xfrm>
      </p:grpSpPr>
      <p:sp>
        <p:nvSpPr>
          <p:cNvPr id="10" name="Gerade Verbindung 9"/>
          <p:cNvSpPr>
            <a:spLocks noChangeShapeType="1"/>
          </p:cNvSpPr>
          <p:nvPr/>
        </p:nvSpPr>
        <p:spPr bwMode="auto">
          <a:xfrm>
            <a:off x="6572250" y="0"/>
            <a:ext cx="0" cy="9144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el 1"/>
          <p:cNvSpPr>
            <a:spLocks noGrp="1"/>
          </p:cNvSpPr>
          <p:nvPr>
            <p:ph type="title"/>
          </p:nvPr>
        </p:nvSpPr>
        <p:spPr>
          <a:xfrm rot="5400000">
            <a:off x="688658" y="4400550"/>
            <a:ext cx="8412480" cy="342900"/>
          </a:xfrm>
        </p:spPr>
        <p:txBody>
          <a:bodyPr anchor="b"/>
          <a:lstStyle>
            <a:lvl1pPr algn="l">
              <a:buNone/>
              <a:defRPr sz="2000" b="1" cap="small" baseline="0"/>
            </a:lvl1pPr>
          </a:lstStyle>
          <a:p>
            <a:r>
              <a:rPr kumimoji="0" lang="de-DE"/>
              <a:t>Titelmasterformat durch Klicken bearbeiten</a:t>
            </a:r>
            <a:endParaRPr kumimoji="0" lang="en-US"/>
          </a:p>
        </p:txBody>
      </p:sp>
      <p:sp>
        <p:nvSpPr>
          <p:cNvPr id="3" name="Textplatzhalter 2"/>
          <p:cNvSpPr>
            <a:spLocks noGrp="1"/>
          </p:cNvSpPr>
          <p:nvPr>
            <p:ph type="body" idx="2"/>
          </p:nvPr>
        </p:nvSpPr>
        <p:spPr>
          <a:xfrm>
            <a:off x="5109210" y="365760"/>
            <a:ext cx="1145286" cy="664464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de-DE"/>
              <a:t>Textmasterformat bearbeiten</a:t>
            </a:r>
          </a:p>
        </p:txBody>
      </p:sp>
      <p:sp>
        <p:nvSpPr>
          <p:cNvPr id="8" name="Gerade Verbindung 7"/>
          <p:cNvSpPr>
            <a:spLocks noChangeShapeType="1"/>
          </p:cNvSpPr>
          <p:nvPr/>
        </p:nvSpPr>
        <p:spPr bwMode="auto">
          <a:xfrm>
            <a:off x="4686300" y="0"/>
            <a:ext cx="0" cy="9144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Gerade Verbindung 8"/>
          <p:cNvSpPr>
            <a:spLocks noChangeShapeType="1"/>
          </p:cNvSpPr>
          <p:nvPr/>
        </p:nvSpPr>
        <p:spPr bwMode="auto">
          <a:xfrm>
            <a:off x="4644222" y="0"/>
            <a:ext cx="0" cy="9144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Gerade Verbindung 10"/>
          <p:cNvSpPr>
            <a:spLocks noChangeShapeType="1"/>
          </p:cNvSpPr>
          <p:nvPr/>
        </p:nvSpPr>
        <p:spPr bwMode="auto">
          <a:xfrm>
            <a:off x="6743700" y="0"/>
            <a:ext cx="0" cy="9144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hteck 11"/>
          <p:cNvSpPr/>
          <p:nvPr/>
        </p:nvSpPr>
        <p:spPr bwMode="auto">
          <a:xfrm>
            <a:off x="6629400" y="0"/>
            <a:ext cx="228600" cy="9144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Gerade Verbindung 12"/>
          <p:cNvSpPr>
            <a:spLocks noChangeShapeType="1"/>
          </p:cNvSpPr>
          <p:nvPr/>
        </p:nvSpPr>
        <p:spPr bwMode="auto">
          <a:xfrm>
            <a:off x="6686550" y="0"/>
            <a:ext cx="0" cy="9144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6117336" y="7620000"/>
            <a:ext cx="411480" cy="73152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nhaltsplatzhalter 17"/>
          <p:cNvSpPr>
            <a:spLocks noGrp="1"/>
          </p:cNvSpPr>
          <p:nvPr>
            <p:ph sz="quarter" idx="1"/>
          </p:nvPr>
        </p:nvSpPr>
        <p:spPr>
          <a:xfrm>
            <a:off x="228600" y="365760"/>
            <a:ext cx="4229100" cy="8436864"/>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21" name="Datumsplatzhalter 20"/>
          <p:cNvSpPr>
            <a:spLocks noGrp="1"/>
          </p:cNvSpPr>
          <p:nvPr>
            <p:ph type="dt" sz="half" idx="14"/>
          </p:nvPr>
        </p:nvSpPr>
        <p:spPr/>
        <p:txBody>
          <a:bodyPr rtlCol="0"/>
          <a:lstStyle/>
          <a:p>
            <a:fld id="{26647797-18E9-4F14-BF8A-22FA251E196A}" type="datetime1">
              <a:rPr lang="de-DE" smtClean="0"/>
              <a:t>30.03.2026</a:t>
            </a:fld>
            <a:endParaRPr lang="de-DE"/>
          </a:p>
        </p:txBody>
      </p:sp>
      <p:sp>
        <p:nvSpPr>
          <p:cNvPr id="22" name="Foliennummernplatzhalter 21"/>
          <p:cNvSpPr>
            <a:spLocks noGrp="1"/>
          </p:cNvSpPr>
          <p:nvPr>
            <p:ph type="sldNum" sz="quarter" idx="15"/>
          </p:nvPr>
        </p:nvSpPr>
        <p:spPr/>
        <p:txBody>
          <a:bodyPr rtlCol="0"/>
          <a:lstStyle/>
          <a:p>
            <a:fld id="{28827402-0B34-4E79-AA62-9EBC86E4FCB9}" type="slidenum">
              <a:rPr lang="de-DE" smtClean="0"/>
              <a:t>‹Nr.›</a:t>
            </a:fld>
            <a:endParaRPr lang="de-DE"/>
          </a:p>
        </p:txBody>
      </p:sp>
      <p:sp>
        <p:nvSpPr>
          <p:cNvPr id="23" name="Fußzeilenplatzhalter 22"/>
          <p:cNvSpPr>
            <a:spLocks noGrp="1"/>
          </p:cNvSpPr>
          <p:nvPr>
            <p:ph type="ftr" sz="quarter" idx="16"/>
          </p:nvPr>
        </p:nvSpPr>
        <p:spPr/>
        <p:txBody>
          <a:bodyPr rtlCol="0"/>
          <a:lstStyle/>
          <a:p>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9" name="Gerade Verbindung 8"/>
          <p:cNvSpPr>
            <a:spLocks noChangeShapeType="1"/>
          </p:cNvSpPr>
          <p:nvPr/>
        </p:nvSpPr>
        <p:spPr bwMode="auto">
          <a:xfrm>
            <a:off x="6572250" y="0"/>
            <a:ext cx="0" cy="9144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6117336" y="7620000"/>
            <a:ext cx="411480" cy="73152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el 1"/>
          <p:cNvSpPr>
            <a:spLocks noGrp="1"/>
          </p:cNvSpPr>
          <p:nvPr>
            <p:ph type="title"/>
          </p:nvPr>
        </p:nvSpPr>
        <p:spPr>
          <a:xfrm rot="5400000">
            <a:off x="672370" y="4400550"/>
            <a:ext cx="8412480" cy="342900"/>
          </a:xfrm>
        </p:spPr>
        <p:txBody>
          <a:bodyPr anchor="b"/>
          <a:lstStyle>
            <a:lvl1pPr algn="l">
              <a:buNone/>
              <a:defRPr sz="2000" b="1"/>
            </a:lvl1pPr>
          </a:lstStyle>
          <a:p>
            <a:r>
              <a:rPr kumimoji="0" lang="de-DE"/>
              <a:t>Titelmasterformat durch Klicken bearbeiten</a:t>
            </a:r>
            <a:endParaRPr kumimoji="0" lang="en-US"/>
          </a:p>
        </p:txBody>
      </p:sp>
      <p:sp>
        <p:nvSpPr>
          <p:cNvPr id="3" name="Bildplatzhalter 2"/>
          <p:cNvSpPr>
            <a:spLocks noGrp="1"/>
          </p:cNvSpPr>
          <p:nvPr>
            <p:ph type="pic" idx="1"/>
          </p:nvPr>
        </p:nvSpPr>
        <p:spPr>
          <a:xfrm>
            <a:off x="0" y="0"/>
            <a:ext cx="4629150" cy="9144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de-DE"/>
              <a:t>Bild durch Klicken auf Symbol hinzufügen</a:t>
            </a:r>
            <a:endParaRPr kumimoji="0" lang="en-US" dirty="0"/>
          </a:p>
        </p:txBody>
      </p:sp>
      <p:sp>
        <p:nvSpPr>
          <p:cNvPr id="4" name="Textplatzhalter 3"/>
          <p:cNvSpPr>
            <a:spLocks noGrp="1"/>
          </p:cNvSpPr>
          <p:nvPr>
            <p:ph type="body" sz="half" idx="2"/>
          </p:nvPr>
        </p:nvSpPr>
        <p:spPr>
          <a:xfrm>
            <a:off x="5074349" y="353060"/>
            <a:ext cx="1143000" cy="6608064"/>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de-DE"/>
              <a:t>Textmasterformat bearbeiten</a:t>
            </a:r>
          </a:p>
        </p:txBody>
      </p:sp>
      <p:sp>
        <p:nvSpPr>
          <p:cNvPr id="10" name="Gerade Verbindung 9"/>
          <p:cNvSpPr>
            <a:spLocks noChangeShapeType="1"/>
          </p:cNvSpPr>
          <p:nvPr/>
        </p:nvSpPr>
        <p:spPr bwMode="auto">
          <a:xfrm>
            <a:off x="6743700" y="0"/>
            <a:ext cx="0" cy="9144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hteck 10"/>
          <p:cNvSpPr/>
          <p:nvPr/>
        </p:nvSpPr>
        <p:spPr bwMode="auto">
          <a:xfrm>
            <a:off x="6629400" y="0"/>
            <a:ext cx="228600" cy="9144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Gerade Verbindung 11"/>
          <p:cNvSpPr>
            <a:spLocks noChangeShapeType="1"/>
          </p:cNvSpPr>
          <p:nvPr/>
        </p:nvSpPr>
        <p:spPr bwMode="auto">
          <a:xfrm>
            <a:off x="6686550" y="0"/>
            <a:ext cx="0" cy="9144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Gerade Verbindung 18"/>
          <p:cNvSpPr>
            <a:spLocks noChangeShapeType="1"/>
          </p:cNvSpPr>
          <p:nvPr/>
        </p:nvSpPr>
        <p:spPr bwMode="auto">
          <a:xfrm>
            <a:off x="4686300" y="0"/>
            <a:ext cx="0" cy="9144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Gerade Verbindung 19"/>
          <p:cNvSpPr>
            <a:spLocks noChangeShapeType="1"/>
          </p:cNvSpPr>
          <p:nvPr/>
        </p:nvSpPr>
        <p:spPr bwMode="auto">
          <a:xfrm>
            <a:off x="4644222" y="0"/>
            <a:ext cx="0" cy="9144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umsplatzhalter 16"/>
          <p:cNvSpPr>
            <a:spLocks noGrp="1"/>
          </p:cNvSpPr>
          <p:nvPr>
            <p:ph type="dt" sz="half" idx="10"/>
          </p:nvPr>
        </p:nvSpPr>
        <p:spPr/>
        <p:txBody>
          <a:bodyPr rtlCol="0"/>
          <a:lstStyle/>
          <a:p>
            <a:fld id="{273F3C00-4412-4C3C-80E3-B29F6D2E2EB7}" type="datetime1">
              <a:rPr lang="de-DE" smtClean="0"/>
              <a:t>30.03.2026</a:t>
            </a:fld>
            <a:endParaRPr lang="de-DE"/>
          </a:p>
        </p:txBody>
      </p:sp>
      <p:sp>
        <p:nvSpPr>
          <p:cNvPr id="18" name="Foliennummernplatzhalter 17"/>
          <p:cNvSpPr>
            <a:spLocks noGrp="1"/>
          </p:cNvSpPr>
          <p:nvPr>
            <p:ph type="sldNum" sz="quarter" idx="11"/>
          </p:nvPr>
        </p:nvSpPr>
        <p:spPr/>
        <p:txBody>
          <a:bodyPr rtlCol="0"/>
          <a:lstStyle/>
          <a:p>
            <a:fld id="{28827402-0B34-4E79-AA62-9EBC86E4FCB9}" type="slidenum">
              <a:rPr lang="de-DE" smtClean="0"/>
              <a:t>‹Nr.›</a:t>
            </a:fld>
            <a:endParaRPr lang="de-DE"/>
          </a:p>
        </p:txBody>
      </p:sp>
      <p:sp>
        <p:nvSpPr>
          <p:cNvPr id="21" name="Fußzeilenplatzhalter 20"/>
          <p:cNvSpPr>
            <a:spLocks noGrp="1"/>
          </p:cNvSpPr>
          <p:nvPr>
            <p:ph type="ftr" sz="quarter" idx="12"/>
          </p:nvPr>
        </p:nvSpPr>
        <p:spPr/>
        <p:txBody>
          <a:bodyPr rtlCol="0"/>
          <a:lstStyle/>
          <a:p>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Gerade Verbindung 15"/>
          <p:cNvSpPr>
            <a:spLocks noChangeShapeType="1"/>
          </p:cNvSpPr>
          <p:nvPr/>
        </p:nvSpPr>
        <p:spPr bwMode="auto">
          <a:xfrm>
            <a:off x="6572250" y="0"/>
            <a:ext cx="0" cy="9144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elplatzhalter 21"/>
          <p:cNvSpPr>
            <a:spLocks noGrp="1"/>
          </p:cNvSpPr>
          <p:nvPr>
            <p:ph type="title"/>
          </p:nvPr>
        </p:nvSpPr>
        <p:spPr>
          <a:xfrm>
            <a:off x="342900" y="366184"/>
            <a:ext cx="5600700" cy="1524000"/>
          </a:xfrm>
          <a:prstGeom prst="rect">
            <a:avLst/>
          </a:prstGeom>
        </p:spPr>
        <p:txBody>
          <a:bodyPr vert="horz" anchor="b">
            <a:normAutofit/>
          </a:bodyPr>
          <a:lstStyle/>
          <a:p>
            <a:r>
              <a:rPr kumimoji="0" lang="de-DE"/>
              <a:t>Titelmasterformat durch Klicken bearbeiten</a:t>
            </a:r>
            <a:endParaRPr kumimoji="0" lang="en-US"/>
          </a:p>
        </p:txBody>
      </p:sp>
      <p:sp>
        <p:nvSpPr>
          <p:cNvPr id="13" name="Textplatzhalter 12"/>
          <p:cNvSpPr>
            <a:spLocks noGrp="1"/>
          </p:cNvSpPr>
          <p:nvPr>
            <p:ph type="body" idx="1"/>
          </p:nvPr>
        </p:nvSpPr>
        <p:spPr>
          <a:xfrm>
            <a:off x="342900" y="2133600"/>
            <a:ext cx="5600700" cy="6498336"/>
          </a:xfrm>
          <a:prstGeom prst="rect">
            <a:avLst/>
          </a:prstGeom>
        </p:spPr>
        <p:txBody>
          <a:bodyPr vert="horz">
            <a:normAutofit/>
          </a:bodyPr>
          <a:lstStyle/>
          <a:p>
            <a:pPr lvl="0" eaLnBrk="1" latinLnBrk="0" hangingPunct="1"/>
            <a:r>
              <a:rPr kumimoji="0" lang="de-DE"/>
              <a:t>Textmasterformat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4" name="Datumsplatzhalter 13"/>
          <p:cNvSpPr>
            <a:spLocks noGrp="1"/>
          </p:cNvSpPr>
          <p:nvPr>
            <p:ph type="dt" sz="half" idx="2"/>
          </p:nvPr>
        </p:nvSpPr>
        <p:spPr>
          <a:xfrm rot="5400000">
            <a:off x="5105400" y="1554482"/>
            <a:ext cx="2682240" cy="288036"/>
          </a:xfrm>
          <a:prstGeom prst="rect">
            <a:avLst/>
          </a:prstGeom>
        </p:spPr>
        <p:txBody>
          <a:bodyPr vert="horz" anchor="ctr" anchorCtr="0"/>
          <a:lstStyle>
            <a:lvl1pPr algn="r" eaLnBrk="1" latinLnBrk="0" hangingPunct="1">
              <a:defRPr kumimoji="0" sz="1200">
                <a:solidFill>
                  <a:schemeClr val="tx2"/>
                </a:solidFill>
              </a:defRPr>
            </a:lvl1pPr>
          </a:lstStyle>
          <a:p>
            <a:fld id="{73F3E340-CABF-4694-9518-F1FA95EB12E3}" type="datetime1">
              <a:rPr lang="de-DE" smtClean="0"/>
              <a:t>30.03.2026</a:t>
            </a:fld>
            <a:endParaRPr lang="de-DE"/>
          </a:p>
        </p:txBody>
      </p:sp>
      <p:sp>
        <p:nvSpPr>
          <p:cNvPr id="3" name="Fußzeilenplatzhalter 2"/>
          <p:cNvSpPr>
            <a:spLocks noGrp="1"/>
          </p:cNvSpPr>
          <p:nvPr>
            <p:ph type="ftr" sz="quarter" idx="3"/>
          </p:nvPr>
        </p:nvSpPr>
        <p:spPr>
          <a:xfrm rot="5400000">
            <a:off x="4309190" y="5089667"/>
            <a:ext cx="4267200" cy="274320"/>
          </a:xfrm>
          <a:prstGeom prst="rect">
            <a:avLst/>
          </a:prstGeom>
        </p:spPr>
        <p:txBody>
          <a:bodyPr vert="horz" anchor="ctr" anchorCtr="0"/>
          <a:lstStyle>
            <a:lvl1pPr algn="l" eaLnBrk="1" latinLnBrk="0" hangingPunct="1">
              <a:defRPr kumimoji="0" sz="1200">
                <a:solidFill>
                  <a:schemeClr val="tx2"/>
                </a:solidFill>
              </a:defRPr>
            </a:lvl1pPr>
          </a:lstStyle>
          <a:p>
            <a:endParaRPr lang="de-DE"/>
          </a:p>
        </p:txBody>
      </p:sp>
      <p:sp>
        <p:nvSpPr>
          <p:cNvPr id="7" name="Gerade Verbindung 6"/>
          <p:cNvSpPr>
            <a:spLocks noChangeShapeType="1"/>
          </p:cNvSpPr>
          <p:nvPr/>
        </p:nvSpPr>
        <p:spPr bwMode="auto">
          <a:xfrm>
            <a:off x="57150" y="0"/>
            <a:ext cx="0" cy="9144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Gerade Verbindung 8"/>
          <p:cNvSpPr>
            <a:spLocks noChangeShapeType="1"/>
          </p:cNvSpPr>
          <p:nvPr/>
        </p:nvSpPr>
        <p:spPr bwMode="auto">
          <a:xfrm>
            <a:off x="6743700" y="0"/>
            <a:ext cx="0" cy="9144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hteck 9"/>
          <p:cNvSpPr/>
          <p:nvPr/>
        </p:nvSpPr>
        <p:spPr bwMode="auto">
          <a:xfrm>
            <a:off x="6629400" y="0"/>
            <a:ext cx="228600" cy="9144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Gerade Verbindung 10"/>
          <p:cNvSpPr>
            <a:spLocks noChangeShapeType="1"/>
          </p:cNvSpPr>
          <p:nvPr/>
        </p:nvSpPr>
        <p:spPr bwMode="auto">
          <a:xfrm>
            <a:off x="6686550" y="0"/>
            <a:ext cx="0" cy="9144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6117336" y="7620000"/>
            <a:ext cx="411480" cy="73152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Foliennummernplatzhalter 22"/>
          <p:cNvSpPr>
            <a:spLocks noGrp="1"/>
          </p:cNvSpPr>
          <p:nvPr>
            <p:ph type="sldNum" sz="quarter" idx="4"/>
          </p:nvPr>
        </p:nvSpPr>
        <p:spPr>
          <a:xfrm>
            <a:off x="6096762" y="7645400"/>
            <a:ext cx="457200" cy="694944"/>
          </a:xfrm>
          <a:prstGeom prst="rect">
            <a:avLst/>
          </a:prstGeom>
        </p:spPr>
        <p:txBody>
          <a:bodyPr vert="horz" anchor="ctr"/>
          <a:lstStyle>
            <a:lvl1pPr algn="ctr" eaLnBrk="1" latinLnBrk="0" hangingPunct="1">
              <a:defRPr kumimoji="0" sz="1400" b="1">
                <a:solidFill>
                  <a:srgbClr val="FFFFFF"/>
                </a:solidFill>
              </a:defRPr>
            </a:lvl1pPr>
          </a:lstStyle>
          <a:p>
            <a:fld id="{28827402-0B34-4E79-AA62-9EBC86E4FCB9}"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14500" y="5580112"/>
            <a:ext cx="4629150" cy="1111304"/>
          </a:xfrm>
        </p:spPr>
        <p:txBody>
          <a:bodyPr>
            <a:normAutofit fontScale="90000"/>
          </a:bodyPr>
          <a:lstStyle/>
          <a:p>
            <a:br>
              <a:rPr lang="de-DE" dirty="0"/>
            </a:br>
            <a:br>
              <a:rPr lang="de-DE" dirty="0"/>
            </a:br>
            <a:br>
              <a:rPr lang="de-DE" dirty="0"/>
            </a:br>
            <a:r>
              <a:rPr lang="de-DE" sz="3100" dirty="0"/>
              <a:t>Kinderschutzkonzept</a:t>
            </a:r>
            <a:br>
              <a:rPr lang="de-DE" sz="2800" dirty="0"/>
            </a:br>
            <a:endParaRPr lang="de-DE" sz="2800" dirty="0"/>
          </a:p>
        </p:txBody>
      </p:sp>
      <p:sp>
        <p:nvSpPr>
          <p:cNvPr id="3" name="Untertitel 2"/>
          <p:cNvSpPr>
            <a:spLocks noGrp="1"/>
          </p:cNvSpPr>
          <p:nvPr>
            <p:ph type="subTitle" idx="1"/>
          </p:nvPr>
        </p:nvSpPr>
        <p:spPr/>
        <p:txBody>
          <a:bodyPr/>
          <a:lstStyle/>
          <a:p>
            <a:r>
              <a:rPr lang="de-DE" sz="1400" dirty="0"/>
              <a:t>Kath. Kindergarten</a:t>
            </a:r>
          </a:p>
          <a:p>
            <a:r>
              <a:rPr lang="de-DE" sz="1400" dirty="0"/>
              <a:t>Hl. Theresia v. Kinde Jesu</a:t>
            </a:r>
          </a:p>
          <a:p>
            <a:r>
              <a:rPr lang="de-DE" sz="1400" dirty="0"/>
              <a:t>Dekan – Graßl – Str. 6</a:t>
            </a:r>
          </a:p>
          <a:p>
            <a:r>
              <a:rPr lang="de-DE" sz="1400" dirty="0"/>
              <a:t>84079 Bruckberg</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pic>
        <p:nvPicPr>
          <p:cNvPr id="5" name="Grafik 4">
            <a:extLst>
              <a:ext uri="{FF2B5EF4-FFF2-40B4-BE49-F238E27FC236}">
                <a16:creationId xmlns:a16="http://schemas.microsoft.com/office/drawing/2014/main" id="{551FCB0C-58E5-4112-992B-ED6837ADA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824" y="1322922"/>
            <a:ext cx="4119829" cy="2736304"/>
          </a:xfrm>
          <a:prstGeom prst="rect">
            <a:avLst/>
          </a:prstGeom>
        </p:spPr>
      </p:pic>
      <p:sp>
        <p:nvSpPr>
          <p:cNvPr id="6" name="Textfeld 5">
            <a:extLst>
              <a:ext uri="{FF2B5EF4-FFF2-40B4-BE49-F238E27FC236}">
                <a16:creationId xmlns:a16="http://schemas.microsoft.com/office/drawing/2014/main" id="{B65FB9CC-1FB9-4317-80F7-E25FE68FDEEA}"/>
              </a:ext>
            </a:extLst>
          </p:cNvPr>
          <p:cNvSpPr txBox="1"/>
          <p:nvPr/>
        </p:nvSpPr>
        <p:spPr>
          <a:xfrm>
            <a:off x="2060848" y="4211960"/>
            <a:ext cx="4407861" cy="338554"/>
          </a:xfrm>
          <a:prstGeom prst="rect">
            <a:avLst/>
          </a:prstGeom>
          <a:noFill/>
        </p:spPr>
        <p:txBody>
          <a:bodyPr wrap="square" rtlCol="0">
            <a:spAutoFit/>
          </a:bodyPr>
          <a:lstStyle/>
          <a:p>
            <a:r>
              <a:rPr lang="de-DE" sz="1100" b="1" dirty="0">
                <a:solidFill>
                  <a:schemeClr val="accent1"/>
                </a:solidFill>
              </a:rPr>
              <a:t>BEGLEITEN    </a:t>
            </a:r>
            <a:r>
              <a:rPr lang="de-DE" sz="1600" b="1" dirty="0">
                <a:solidFill>
                  <a:schemeClr val="accent1"/>
                </a:solidFill>
              </a:rPr>
              <a:t>* </a:t>
            </a:r>
            <a:r>
              <a:rPr lang="de-DE" sz="1100" b="1" dirty="0">
                <a:solidFill>
                  <a:schemeClr val="accent1"/>
                </a:solidFill>
              </a:rPr>
              <a:t>   VERTRAUEN     </a:t>
            </a:r>
            <a:r>
              <a:rPr lang="de-DE" sz="1600" b="1" dirty="0">
                <a:solidFill>
                  <a:schemeClr val="accent1"/>
                </a:solidFill>
              </a:rPr>
              <a:t>* </a:t>
            </a:r>
            <a:r>
              <a:rPr lang="de-DE" sz="1100" b="1" dirty="0">
                <a:solidFill>
                  <a:schemeClr val="accent1"/>
                </a:solidFill>
              </a:rPr>
              <a:t>    SCHÜTZEN</a:t>
            </a:r>
          </a:p>
        </p:txBody>
      </p:sp>
    </p:spTree>
    <p:extLst>
      <p:ext uri="{BB962C8B-B14F-4D97-AF65-F5344CB8AC3E}">
        <p14:creationId xmlns:p14="http://schemas.microsoft.com/office/powerpoint/2010/main" val="321481303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2900" y="366184"/>
            <a:ext cx="5600700" cy="389392"/>
          </a:xfrm>
        </p:spPr>
        <p:txBody>
          <a:bodyPr>
            <a:normAutofit/>
          </a:bodyPr>
          <a:lstStyle/>
          <a:p>
            <a:r>
              <a:rPr lang="de-DE" sz="1800" dirty="0"/>
              <a:t>b) Personalentwicklung</a:t>
            </a:r>
          </a:p>
        </p:txBody>
      </p:sp>
      <p:sp>
        <p:nvSpPr>
          <p:cNvPr id="3" name="Inhaltsplatzhalter 2"/>
          <p:cNvSpPr>
            <a:spLocks noGrp="1"/>
          </p:cNvSpPr>
          <p:nvPr>
            <p:ph sz="quarter" idx="1"/>
          </p:nvPr>
        </p:nvSpPr>
        <p:spPr>
          <a:xfrm>
            <a:off x="342900" y="899592"/>
            <a:ext cx="5600700" cy="7732344"/>
          </a:xfrm>
        </p:spPr>
        <p:txBody>
          <a:bodyPr>
            <a:normAutofit/>
          </a:bodyPr>
          <a:lstStyle/>
          <a:p>
            <a:pPr marL="0" indent="0">
              <a:buNone/>
            </a:pPr>
            <a:r>
              <a:rPr lang="de-DE" sz="1300" dirty="0"/>
              <a:t>Damit alle Fachkräfte über die nötige Handlungssicherheit und Sensibilität verfügen, ist es notwendig sie dementsprechend zu schulen. </a:t>
            </a:r>
          </a:p>
          <a:p>
            <a:pPr marL="0" indent="0">
              <a:buNone/>
            </a:pPr>
            <a:endParaRPr lang="de-DE" sz="1300" dirty="0"/>
          </a:p>
          <a:p>
            <a:pPr>
              <a:buFont typeface="Courier New" panose="02070309020205020404" pitchFamily="49" charset="0"/>
              <a:buChar char="o"/>
            </a:pPr>
            <a:r>
              <a:rPr lang="de-DE" sz="1300" dirty="0"/>
              <a:t>Regelmäßige Auseinandersetzung mit dem Kinderschutzkonzept, wird als fester Bestandteil im Teamprotokoll aufgenommen</a:t>
            </a:r>
          </a:p>
          <a:p>
            <a:pPr>
              <a:buFont typeface="Courier New" panose="02070309020205020404" pitchFamily="49" charset="0"/>
              <a:buChar char="o"/>
            </a:pPr>
            <a:r>
              <a:rPr lang="de-DE" sz="1300" dirty="0"/>
              <a:t>Regelmäßiges Reflektieren unserer päd. Arbeit und unserer Handlungskompetenz </a:t>
            </a:r>
          </a:p>
          <a:p>
            <a:pPr>
              <a:buFont typeface="Courier New" panose="02070309020205020404" pitchFamily="49" charset="0"/>
              <a:buChar char="o"/>
            </a:pPr>
            <a:r>
              <a:rPr lang="de-DE" sz="1300" dirty="0"/>
              <a:t>Sensibilisieren der Fachkräfte im achtsamen Umgang mit Stresssituationen</a:t>
            </a:r>
          </a:p>
          <a:p>
            <a:pPr>
              <a:buFont typeface="Courier New" panose="02070309020205020404" pitchFamily="49" charset="0"/>
              <a:buChar char="o"/>
            </a:pPr>
            <a:r>
              <a:rPr lang="de-DE" sz="1300" dirty="0"/>
              <a:t>Besuch von geeigneten Fortbildungen zum Thema Kinderschutz und Kindeswohlgefährdung</a:t>
            </a:r>
          </a:p>
          <a:p>
            <a:pPr>
              <a:buFont typeface="Courier New" panose="02070309020205020404" pitchFamily="49" charset="0"/>
              <a:buChar char="o"/>
            </a:pPr>
            <a:r>
              <a:rPr lang="de-DE" sz="1300" dirty="0"/>
              <a:t>Regelmäßige Fallbesprechungen</a:t>
            </a:r>
          </a:p>
          <a:p>
            <a:pPr>
              <a:buFont typeface="Courier New" panose="02070309020205020404" pitchFamily="49" charset="0"/>
              <a:buChar char="o"/>
            </a:pPr>
            <a:r>
              <a:rPr lang="de-DE" sz="1300" dirty="0"/>
              <a:t>Stärkung von klaren und transparenten Strukturen in der Einrichtung</a:t>
            </a:r>
          </a:p>
          <a:p>
            <a:pPr>
              <a:buFont typeface="Courier New" panose="02070309020205020404" pitchFamily="49" charset="0"/>
              <a:buChar char="o"/>
            </a:pPr>
            <a:r>
              <a:rPr lang="de-DE" sz="1300" dirty="0"/>
              <a:t>Regelmäßiges Führen von Mitarbeitergesprächen</a:t>
            </a:r>
          </a:p>
          <a:p>
            <a:pPr>
              <a:buFont typeface="Courier New" panose="02070309020205020404" pitchFamily="49" charset="0"/>
              <a:buChar char="o"/>
            </a:pPr>
            <a:endParaRPr lang="de-DE" sz="1300" dirty="0"/>
          </a:p>
          <a:p>
            <a:pPr marL="0" indent="0">
              <a:buNone/>
            </a:pPr>
            <a:r>
              <a:rPr lang="de-DE" sz="1300" u="sng" dirty="0"/>
              <a:t>Bisher haben folgende Schulungen stattgefunden:</a:t>
            </a:r>
          </a:p>
          <a:p>
            <a:pPr>
              <a:buFont typeface="Courier New" panose="02070309020205020404" pitchFamily="49" charset="0"/>
              <a:buChar char="o"/>
            </a:pPr>
            <a:r>
              <a:rPr lang="de-DE" sz="1300" dirty="0"/>
              <a:t>Zweitägige Fortbildung „Nähe und Distanz“ von </a:t>
            </a:r>
            <a:r>
              <a:rPr lang="de-DE" sz="1300" dirty="0" err="1"/>
              <a:t>Amyna.ev</a:t>
            </a:r>
            <a:r>
              <a:rPr lang="de-DE" sz="1300" dirty="0"/>
              <a:t> im Februar 2021</a:t>
            </a:r>
          </a:p>
          <a:p>
            <a:pPr>
              <a:buFont typeface="Courier New" panose="02070309020205020404" pitchFamily="49" charset="0"/>
              <a:buChar char="o"/>
            </a:pPr>
            <a:r>
              <a:rPr lang="de-DE" sz="1300" dirty="0"/>
              <a:t>Leitungscoaching „Einführung in das Kinderschutzkonzept“ von der Erzdiözese im April 2021</a:t>
            </a:r>
          </a:p>
          <a:p>
            <a:pPr>
              <a:buFont typeface="Courier New" panose="02070309020205020404" pitchFamily="49" charset="0"/>
              <a:buChar char="o"/>
            </a:pPr>
            <a:r>
              <a:rPr lang="de-DE" sz="1300" dirty="0"/>
              <a:t>Schulung Leitungsteam + Trägervertretung „Prävention und Personalführung von </a:t>
            </a:r>
            <a:r>
              <a:rPr lang="de-DE" sz="1300" dirty="0" err="1"/>
              <a:t>Amyna.ev</a:t>
            </a:r>
            <a:r>
              <a:rPr lang="de-DE" sz="1300" dirty="0"/>
              <a:t> im </a:t>
            </a:r>
            <a:r>
              <a:rPr lang="de-DE" sz="1300"/>
              <a:t>Juni 2021</a:t>
            </a:r>
            <a:endParaRPr lang="de-DE" sz="1500" dirty="0"/>
          </a:p>
          <a:p>
            <a:pPr marL="274320" marR="0" lvl="0" indent="-274320" algn="l" defTabSz="914400" rtl="0" eaLnBrk="1" fontAlgn="auto" latinLnBrk="0" hangingPunct="1">
              <a:lnSpc>
                <a:spcPct val="100000"/>
              </a:lnSpc>
              <a:spcBef>
                <a:spcPts val="600"/>
              </a:spcBef>
              <a:spcAft>
                <a:spcPts val="0"/>
              </a:spcAft>
              <a:buClr>
                <a:srgbClr val="4F81BD"/>
              </a:buClr>
              <a:buSzPct val="70000"/>
              <a:buFont typeface="Courier New" panose="02070309020205020404" pitchFamily="49" charset="0"/>
              <a:buChar char="o"/>
              <a:tabLst/>
              <a:defRPr/>
            </a:pPr>
            <a:r>
              <a:rPr kumimoji="0" lang="de-DE" sz="1300" b="0" i="0" u="none" strike="noStrike" kern="1200" cap="none" spc="0" normalizeH="0" baseline="0" noProof="0" dirty="0">
                <a:ln>
                  <a:noFill/>
                </a:ln>
                <a:solidFill>
                  <a:prstClr val="black"/>
                </a:solidFill>
                <a:effectLst/>
                <a:uLnTx/>
                <a:uFillTx/>
                <a:latin typeface="Century Schoolbook"/>
                <a:ea typeface="+mn-ea"/>
                <a:cs typeface="+mn-cs"/>
              </a:rPr>
              <a:t>„RESI+“ Resilienz + Sicherheit – Fortbildung zur Gewaltprävention im Juli 2025</a:t>
            </a:r>
          </a:p>
          <a:p>
            <a:pPr marL="0" indent="0">
              <a:buNone/>
            </a:pPr>
            <a:endParaRPr lang="de-DE" sz="1600" dirty="0"/>
          </a:p>
        </p:txBody>
      </p:sp>
      <p:sp>
        <p:nvSpPr>
          <p:cNvPr id="4" name="Foliennummernplatzhalter 3">
            <a:extLst>
              <a:ext uri="{FF2B5EF4-FFF2-40B4-BE49-F238E27FC236}">
                <a16:creationId xmlns:a16="http://schemas.microsoft.com/office/drawing/2014/main" id="{2CED9F2C-133F-4D12-BE72-6EED935DC407}"/>
              </a:ext>
            </a:extLst>
          </p:cNvPr>
          <p:cNvSpPr>
            <a:spLocks noGrp="1"/>
          </p:cNvSpPr>
          <p:nvPr>
            <p:ph type="sldNum" sz="quarter" idx="15"/>
          </p:nvPr>
        </p:nvSpPr>
        <p:spPr/>
        <p:txBody>
          <a:bodyPr/>
          <a:lstStyle/>
          <a:p>
            <a:fld id="{28827402-0B34-4E79-AA62-9EBC86E4FCB9}" type="slidenum">
              <a:rPr lang="de-DE" smtClean="0"/>
              <a:t>10</a:t>
            </a:fld>
            <a:endParaRPr lang="de-DE"/>
          </a:p>
        </p:txBody>
      </p:sp>
    </p:spTree>
    <p:extLst>
      <p:ext uri="{BB962C8B-B14F-4D97-AF65-F5344CB8AC3E}">
        <p14:creationId xmlns:p14="http://schemas.microsoft.com/office/powerpoint/2010/main" val="265248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2900" y="366184"/>
            <a:ext cx="5600700" cy="317384"/>
          </a:xfrm>
        </p:spPr>
        <p:txBody>
          <a:bodyPr>
            <a:normAutofit fontScale="90000"/>
          </a:bodyPr>
          <a:lstStyle/>
          <a:p>
            <a:r>
              <a:rPr lang="de-DE" sz="1800" dirty="0"/>
              <a:t>c) Eltern, Externe, Praktikanten</a:t>
            </a:r>
          </a:p>
        </p:txBody>
      </p:sp>
      <p:sp>
        <p:nvSpPr>
          <p:cNvPr id="3" name="Inhaltsplatzhalter 2"/>
          <p:cNvSpPr>
            <a:spLocks noGrp="1"/>
          </p:cNvSpPr>
          <p:nvPr>
            <p:ph sz="quarter" idx="1"/>
          </p:nvPr>
        </p:nvSpPr>
        <p:spPr>
          <a:xfrm>
            <a:off x="342900" y="827584"/>
            <a:ext cx="5600700" cy="7804352"/>
          </a:xfrm>
        </p:spPr>
        <p:txBody>
          <a:bodyPr>
            <a:normAutofit/>
          </a:bodyPr>
          <a:lstStyle/>
          <a:p>
            <a:pPr marL="0" indent="0">
              <a:buNone/>
            </a:pPr>
            <a:r>
              <a:rPr lang="de-DE" sz="1400" dirty="0"/>
              <a:t>Kurzzeitpraktikanten:</a:t>
            </a:r>
          </a:p>
          <a:p>
            <a:pPr>
              <a:buFont typeface="Courier New" panose="02070309020205020404" pitchFamily="49" charset="0"/>
              <a:buChar char="o"/>
            </a:pPr>
            <a:r>
              <a:rPr lang="de-DE" sz="1300" dirty="0"/>
              <a:t>Jeder Praktikant unterschreibt zu Beginn des Praktikums eine Erklärung, dass Begleitung der Toilettengänge und Wickeln der Kinder nicht in seinen Aufgabenbereich fällt</a:t>
            </a:r>
          </a:p>
          <a:p>
            <a:pPr>
              <a:buFont typeface="Courier New" panose="02070309020205020404" pitchFamily="49" charset="0"/>
              <a:buChar char="o"/>
            </a:pPr>
            <a:r>
              <a:rPr lang="de-DE" sz="1300" dirty="0"/>
              <a:t>Zudem ist der Praktikant zu keiner Zeit mit den Kindern alleine</a:t>
            </a:r>
          </a:p>
          <a:p>
            <a:pPr>
              <a:buFont typeface="Courier New" panose="02070309020205020404" pitchFamily="49" charset="0"/>
              <a:buChar char="o"/>
            </a:pPr>
            <a:endParaRPr lang="de-DE" sz="1600" dirty="0"/>
          </a:p>
          <a:p>
            <a:pPr marL="0" indent="0">
              <a:buNone/>
            </a:pPr>
            <a:r>
              <a:rPr lang="de-DE" sz="1400" dirty="0"/>
              <a:t>Kinderpflege- Begleit- und SPS- Praktikanten:</a:t>
            </a:r>
          </a:p>
          <a:p>
            <a:pPr>
              <a:buFont typeface="Courier New" panose="02070309020205020404" pitchFamily="49" charset="0"/>
              <a:buChar char="o"/>
            </a:pPr>
            <a:r>
              <a:rPr lang="de-DE" sz="1300" dirty="0"/>
              <a:t>Praktikanten geben bei der Einstellung ein erweitertes Führungszeugnis ab, welches nicht älter als ein halbes Jahr sein darf </a:t>
            </a:r>
          </a:p>
          <a:p>
            <a:pPr>
              <a:buFont typeface="Courier New" panose="02070309020205020404" pitchFamily="49" charset="0"/>
              <a:buChar char="o"/>
            </a:pPr>
            <a:r>
              <a:rPr lang="de-DE" sz="1300" dirty="0"/>
              <a:t>Praktikanten haben regelmäßige Anleitergespräche, um in einem achtsamen Umgang mit den Kindern geschult zu werden und Überforderung zu vermeiden</a:t>
            </a:r>
          </a:p>
          <a:p>
            <a:pPr>
              <a:buFont typeface="Courier New" panose="02070309020205020404" pitchFamily="49" charset="0"/>
              <a:buChar char="o"/>
            </a:pPr>
            <a:r>
              <a:rPr lang="de-DE" sz="1300" dirty="0"/>
              <a:t>Die Praktikanten werden im Wickeln und bei der Toilettenbegleitung geschult. Dabei entscheidet die Anleitung, wann der Praktikant diese Aufgabe übernehmen kann und begleitet diese dabei</a:t>
            </a:r>
          </a:p>
          <a:p>
            <a:pPr>
              <a:buFont typeface="Courier New" panose="02070309020205020404" pitchFamily="49" charset="0"/>
              <a:buChar char="o"/>
            </a:pPr>
            <a:r>
              <a:rPr lang="de-DE" sz="1300" dirty="0"/>
              <a:t>Das Führen von Klein- und Gesamtgruppen wird von der Anleitung unter Berücksichtigung des Entwicklungsstandes des Praktikanten vermittelt</a:t>
            </a:r>
          </a:p>
          <a:p>
            <a:endParaRPr lang="de-DE" sz="1300" dirty="0"/>
          </a:p>
          <a:p>
            <a:endParaRPr lang="de-DE" sz="1300" dirty="0"/>
          </a:p>
          <a:p>
            <a:endParaRPr lang="de-DE" sz="1300" dirty="0"/>
          </a:p>
          <a:p>
            <a:endParaRPr lang="de-DE" sz="1300" dirty="0"/>
          </a:p>
          <a:p>
            <a:endParaRPr lang="de-DE" sz="1300" dirty="0"/>
          </a:p>
          <a:p>
            <a:endParaRPr lang="de-DE" sz="1300" dirty="0"/>
          </a:p>
          <a:p>
            <a:endParaRPr lang="de-DE" sz="1300" dirty="0"/>
          </a:p>
          <a:p>
            <a:endParaRPr lang="de-DE" sz="1300" dirty="0"/>
          </a:p>
          <a:p>
            <a:endParaRPr lang="de-DE" sz="1300" dirty="0"/>
          </a:p>
          <a:p>
            <a:endParaRPr lang="de-DE" sz="1300" dirty="0"/>
          </a:p>
          <a:p>
            <a:pPr marL="0" indent="0">
              <a:buNone/>
            </a:pPr>
            <a:r>
              <a:rPr lang="de-DE" sz="1300" dirty="0"/>
              <a:t>	               „Gemeinsam sind wir stark“</a:t>
            </a:r>
          </a:p>
          <a:p>
            <a:pPr marL="0" indent="0">
              <a:buNone/>
            </a:pPr>
            <a:endParaRPr lang="de-DE" sz="1300" dirty="0"/>
          </a:p>
          <a:p>
            <a:endParaRPr lang="de-DE" sz="1600" dirty="0"/>
          </a:p>
          <a:p>
            <a:endParaRPr lang="de-DE" sz="1600" dirty="0"/>
          </a:p>
        </p:txBody>
      </p:sp>
      <p:sp>
        <p:nvSpPr>
          <p:cNvPr id="4" name="Foliennummernplatzhalter 3">
            <a:extLst>
              <a:ext uri="{FF2B5EF4-FFF2-40B4-BE49-F238E27FC236}">
                <a16:creationId xmlns:a16="http://schemas.microsoft.com/office/drawing/2014/main" id="{01D37315-5CC7-42C7-893D-B490A70275FF}"/>
              </a:ext>
            </a:extLst>
          </p:cNvPr>
          <p:cNvSpPr>
            <a:spLocks noGrp="1"/>
          </p:cNvSpPr>
          <p:nvPr>
            <p:ph type="sldNum" sz="quarter" idx="15"/>
          </p:nvPr>
        </p:nvSpPr>
        <p:spPr/>
        <p:txBody>
          <a:bodyPr/>
          <a:lstStyle/>
          <a:p>
            <a:fld id="{28827402-0B34-4E79-AA62-9EBC86E4FCB9}" type="slidenum">
              <a:rPr lang="de-DE" smtClean="0"/>
              <a:t>11</a:t>
            </a:fld>
            <a:endParaRPr lang="de-DE"/>
          </a:p>
        </p:txBody>
      </p:sp>
      <p:pic>
        <p:nvPicPr>
          <p:cNvPr id="5" name="Grafik 4">
            <a:extLst>
              <a:ext uri="{FF2B5EF4-FFF2-40B4-BE49-F238E27FC236}">
                <a16:creationId xmlns:a16="http://schemas.microsoft.com/office/drawing/2014/main" id="{1263ADA1-86D8-49E5-879D-DBA0DECCE3F7}"/>
              </a:ext>
            </a:extLst>
          </p:cNvPr>
          <p:cNvPicPr>
            <a:picLocks noChangeAspect="1"/>
          </p:cNvPicPr>
          <p:nvPr/>
        </p:nvPicPr>
        <p:blipFill>
          <a:blip r:embed="rId2"/>
          <a:stretch>
            <a:fillRect/>
          </a:stretch>
        </p:blipFill>
        <p:spPr>
          <a:xfrm rot="16200000">
            <a:off x="1854062" y="5208512"/>
            <a:ext cx="2578378" cy="3637429"/>
          </a:xfrm>
          <a:prstGeom prst="rect">
            <a:avLst/>
          </a:prstGeom>
        </p:spPr>
      </p:pic>
    </p:spTree>
    <p:extLst>
      <p:ext uri="{BB962C8B-B14F-4D97-AF65-F5344CB8AC3E}">
        <p14:creationId xmlns:p14="http://schemas.microsoft.com/office/powerpoint/2010/main" val="2342475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2900" y="366184"/>
            <a:ext cx="5600700" cy="145880"/>
          </a:xfrm>
        </p:spPr>
        <p:txBody>
          <a:bodyPr>
            <a:normAutofit fontScale="90000"/>
          </a:bodyPr>
          <a:lstStyle/>
          <a:p>
            <a:endParaRPr lang="de-DE" dirty="0"/>
          </a:p>
        </p:txBody>
      </p:sp>
      <p:sp>
        <p:nvSpPr>
          <p:cNvPr id="3" name="Inhaltsplatzhalter 2"/>
          <p:cNvSpPr>
            <a:spLocks noGrp="1"/>
          </p:cNvSpPr>
          <p:nvPr>
            <p:ph sz="quarter" idx="1"/>
          </p:nvPr>
        </p:nvSpPr>
        <p:spPr>
          <a:xfrm>
            <a:off x="342900" y="611560"/>
            <a:ext cx="5600700" cy="8020376"/>
          </a:xfrm>
        </p:spPr>
        <p:txBody>
          <a:bodyPr>
            <a:normAutofit/>
          </a:bodyPr>
          <a:lstStyle/>
          <a:p>
            <a:pPr marL="0" indent="0">
              <a:buNone/>
            </a:pPr>
            <a:r>
              <a:rPr lang="de-DE" sz="1400" dirty="0"/>
              <a:t>Elternmitarbeit:</a:t>
            </a:r>
          </a:p>
          <a:p>
            <a:pPr>
              <a:buFont typeface="Courier New" panose="02070309020205020404" pitchFamily="49" charset="0"/>
              <a:buChar char="o"/>
            </a:pPr>
            <a:r>
              <a:rPr lang="de-DE" sz="1300" dirty="0"/>
              <a:t>Eltern unterschreiben im Bildungs- und Betreuungsvertrag die Wahrung des Sozialgeheimnisses</a:t>
            </a:r>
          </a:p>
          <a:p>
            <a:pPr>
              <a:buFont typeface="Courier New" panose="02070309020205020404" pitchFamily="49" charset="0"/>
              <a:buChar char="o"/>
            </a:pPr>
            <a:r>
              <a:rPr lang="de-DE" sz="1300" dirty="0"/>
              <a:t>Lesepaten müssen ein erweitertes Führungszeugnis abgeben, welches nicht älter als ein halbes Jahr ist</a:t>
            </a:r>
          </a:p>
          <a:p>
            <a:pPr>
              <a:buFont typeface="Courier New" panose="02070309020205020404" pitchFamily="49" charset="0"/>
              <a:buChar char="o"/>
            </a:pPr>
            <a:r>
              <a:rPr lang="de-DE" sz="1300" dirty="0"/>
              <a:t>Wir achten darauf, dass keine Kinder allein mit Eltern in einem Raum sind und lassen gegebenenfalls die Türen geöffnet</a:t>
            </a:r>
          </a:p>
          <a:p>
            <a:pPr>
              <a:buFont typeface="Courier New" panose="02070309020205020404" pitchFamily="49" charset="0"/>
              <a:buChar char="o"/>
            </a:pPr>
            <a:r>
              <a:rPr lang="de-DE" sz="1300" dirty="0"/>
              <a:t>Wir fragen während des Besuches regelmäßig nach dem Befinden der Eltern und unterstützen sie, wenn es notwendig ist</a:t>
            </a:r>
          </a:p>
          <a:p>
            <a:pPr>
              <a:buFont typeface="Courier New" panose="02070309020205020404" pitchFamily="49" charset="0"/>
              <a:buChar char="o"/>
            </a:pPr>
            <a:endParaRPr lang="de-DE" sz="1300" dirty="0"/>
          </a:p>
          <a:p>
            <a:pPr marL="0" indent="0">
              <a:buNone/>
            </a:pPr>
            <a:r>
              <a:rPr lang="de-DE" sz="1400" dirty="0"/>
              <a:t>Externe wie z.B. Fachdienste, Lehrer, usw.:</a:t>
            </a:r>
          </a:p>
          <a:p>
            <a:pPr>
              <a:buFont typeface="Courier New" panose="02070309020205020404" pitchFamily="49" charset="0"/>
              <a:buChar char="o"/>
            </a:pPr>
            <a:r>
              <a:rPr lang="de-DE" sz="1300" dirty="0"/>
              <a:t>Externe müssen ein erweitertes Führungszeugnis vorlegen oder die Einrichtungsträger müssen bestätigen, dass sie für die Eignung der Mitarbeiter Sorge tragen</a:t>
            </a:r>
          </a:p>
          <a:p>
            <a:pPr>
              <a:buFont typeface="Courier New" panose="02070309020205020404" pitchFamily="49" charset="0"/>
              <a:buChar char="o"/>
            </a:pPr>
            <a:r>
              <a:rPr lang="de-DE" sz="1300" dirty="0"/>
              <a:t>Externe unterschreiben einen Auszug aus unserem Kinderschutzkonzept, in welchem Verhaltensweisen und Abläufe klar definiert werden (siehe Anhang)</a:t>
            </a:r>
          </a:p>
          <a:p>
            <a:pPr>
              <a:buFont typeface="Courier New" panose="02070309020205020404" pitchFamily="49" charset="0"/>
              <a:buChar char="o"/>
            </a:pPr>
            <a:r>
              <a:rPr lang="de-DE" sz="1300" dirty="0"/>
              <a:t>Die Eltern müssen mit der Zusammenarbeit einverstanden sein</a:t>
            </a:r>
          </a:p>
          <a:p>
            <a:pPr>
              <a:buFont typeface="Courier New" panose="02070309020205020404" pitchFamily="49" charset="0"/>
              <a:buChar char="o"/>
            </a:pPr>
            <a:r>
              <a:rPr lang="de-DE" sz="1300" dirty="0"/>
              <a:t>Die Externen arbeiten mit den Kindern in Räumen, die wenn möglich in „Hörweite“ liegen und Fenster haben</a:t>
            </a:r>
          </a:p>
          <a:p>
            <a:pPr>
              <a:buFont typeface="Courier New" panose="02070309020205020404" pitchFamily="49" charset="0"/>
              <a:buChar char="o"/>
            </a:pPr>
            <a:r>
              <a:rPr lang="de-DE" sz="1300" dirty="0"/>
              <a:t>Die Fachkräfte hospitieren oder besuchen regelmäßig kurze Zeit die Einheiten</a:t>
            </a:r>
          </a:p>
          <a:p>
            <a:pPr>
              <a:buFont typeface="Courier New" panose="02070309020205020404" pitchFamily="49" charset="0"/>
              <a:buChar char="o"/>
            </a:pPr>
            <a:r>
              <a:rPr lang="de-DE" sz="1300" dirty="0"/>
              <a:t>Eine Fachkraft begleitet das Kind zur ersten Einheit um ein Kennenlernen zu ermöglichen und um dem Kind Sicherheit zu geben</a:t>
            </a:r>
          </a:p>
          <a:p>
            <a:pPr>
              <a:buFont typeface="Courier New" panose="02070309020205020404" pitchFamily="49" charset="0"/>
              <a:buChar char="o"/>
            </a:pPr>
            <a:r>
              <a:rPr lang="de-DE" sz="1300" dirty="0"/>
              <a:t>Die Kinder werden an die Externen in einem kurzen Gespräch übergeben und es findet nach jeder Einheit ein kurzes Feedbackgespräch statt. Gegebenenfalls werden diese Punkte stichpunktartig festgehalten und auch mit den Eltern ausgetauscht</a:t>
            </a:r>
          </a:p>
          <a:p>
            <a:pPr>
              <a:buFont typeface="Courier New" panose="02070309020205020404" pitchFamily="49" charset="0"/>
              <a:buChar char="o"/>
            </a:pPr>
            <a:endParaRPr lang="de-DE" sz="13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a:buFont typeface="Courier New" panose="02070309020205020404" pitchFamily="49" charset="0"/>
              <a:buChar char="o"/>
            </a:pPr>
            <a:endParaRPr lang="de-DE" sz="1600" dirty="0"/>
          </a:p>
        </p:txBody>
      </p:sp>
      <p:sp>
        <p:nvSpPr>
          <p:cNvPr id="4" name="Foliennummernplatzhalter 3">
            <a:extLst>
              <a:ext uri="{FF2B5EF4-FFF2-40B4-BE49-F238E27FC236}">
                <a16:creationId xmlns:a16="http://schemas.microsoft.com/office/drawing/2014/main" id="{3B447157-39BC-4976-AFFB-C5E87F47A890}"/>
              </a:ext>
            </a:extLst>
          </p:cNvPr>
          <p:cNvSpPr>
            <a:spLocks noGrp="1"/>
          </p:cNvSpPr>
          <p:nvPr>
            <p:ph type="sldNum" sz="quarter" idx="15"/>
          </p:nvPr>
        </p:nvSpPr>
        <p:spPr/>
        <p:txBody>
          <a:bodyPr/>
          <a:lstStyle/>
          <a:p>
            <a:fld id="{28827402-0B34-4E79-AA62-9EBC86E4FCB9}" type="slidenum">
              <a:rPr lang="de-DE" smtClean="0"/>
              <a:t>12</a:t>
            </a:fld>
            <a:endParaRPr lang="de-DE"/>
          </a:p>
        </p:txBody>
      </p:sp>
    </p:spTree>
    <p:extLst>
      <p:ext uri="{BB962C8B-B14F-4D97-AF65-F5344CB8AC3E}">
        <p14:creationId xmlns:p14="http://schemas.microsoft.com/office/powerpoint/2010/main" val="2920076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DF5569-48F6-4161-962E-155F48AD550E}"/>
              </a:ext>
            </a:extLst>
          </p:cNvPr>
          <p:cNvSpPr>
            <a:spLocks noGrp="1"/>
          </p:cNvSpPr>
          <p:nvPr>
            <p:ph type="title"/>
          </p:nvPr>
        </p:nvSpPr>
        <p:spPr>
          <a:xfrm>
            <a:off x="342900" y="366184"/>
            <a:ext cx="5600700" cy="677424"/>
          </a:xfrm>
        </p:spPr>
        <p:txBody>
          <a:bodyPr>
            <a:normAutofit fontScale="90000"/>
          </a:bodyPr>
          <a:lstStyle/>
          <a:p>
            <a:r>
              <a:rPr lang="de-DE" sz="2200" dirty="0"/>
              <a:t>5) Kinderrechte als Maßstab für einen Grenzen achtenden Umgang</a:t>
            </a:r>
          </a:p>
        </p:txBody>
      </p:sp>
      <p:sp>
        <p:nvSpPr>
          <p:cNvPr id="3" name="Inhaltsplatzhalter 2">
            <a:extLst>
              <a:ext uri="{FF2B5EF4-FFF2-40B4-BE49-F238E27FC236}">
                <a16:creationId xmlns:a16="http://schemas.microsoft.com/office/drawing/2014/main" id="{2CFFD2EB-BA74-4A7D-9715-CE48EC527DE1}"/>
              </a:ext>
            </a:extLst>
          </p:cNvPr>
          <p:cNvSpPr>
            <a:spLocks noGrp="1"/>
          </p:cNvSpPr>
          <p:nvPr>
            <p:ph sz="quarter" idx="1"/>
          </p:nvPr>
        </p:nvSpPr>
        <p:spPr>
          <a:xfrm>
            <a:off x="342900" y="1187624"/>
            <a:ext cx="5600700" cy="7444312"/>
          </a:xfrm>
        </p:spPr>
        <p:txBody>
          <a:bodyPr>
            <a:normAutofit fontScale="92500"/>
          </a:bodyPr>
          <a:lstStyle/>
          <a:p>
            <a:pPr marL="0" indent="0">
              <a:buNone/>
            </a:pPr>
            <a:r>
              <a:rPr lang="de-DE" sz="1400" dirty="0"/>
              <a:t>Die Kinderrechtskonvention enthält insgesamt 54 Artikel, im wesentlichen aber 10 Grundrechte von Kindern.</a:t>
            </a:r>
          </a:p>
          <a:p>
            <a:pPr marL="0" indent="0">
              <a:buNone/>
            </a:pPr>
            <a:r>
              <a:rPr lang="de-DE" sz="1400" dirty="0"/>
              <a:t>Hier ein Auszug von einigen Kinderrechten, die wir besonders im Hinblick auf den Kinderschutz beachten.</a:t>
            </a:r>
          </a:p>
          <a:p>
            <a:pPr marL="0" indent="0">
              <a:buNone/>
            </a:pPr>
            <a:endParaRPr lang="de-DE" sz="1400" dirty="0"/>
          </a:p>
          <a:p>
            <a:pPr marL="0" indent="0">
              <a:buNone/>
            </a:pPr>
            <a:r>
              <a:rPr lang="de-DE" sz="1400" dirty="0"/>
              <a:t>DAS RECHT SICH MITZUTEILEN UND GEHÖRT ZU WERDEN</a:t>
            </a:r>
          </a:p>
          <a:p>
            <a:pPr>
              <a:buFont typeface="Courier New" panose="02070309020205020404" pitchFamily="49" charset="0"/>
              <a:buChar char="o"/>
            </a:pPr>
            <a:r>
              <a:rPr lang="de-DE" sz="1400" dirty="0"/>
              <a:t>Die Kinder können äußern, an welchen Aktivitäten sie teilnehmen möchten</a:t>
            </a:r>
          </a:p>
          <a:p>
            <a:pPr>
              <a:buFont typeface="Courier New" panose="02070309020205020404" pitchFamily="49" charset="0"/>
              <a:buChar char="o"/>
            </a:pPr>
            <a:r>
              <a:rPr lang="de-DE" sz="1400" dirty="0"/>
              <a:t>Wir hören aufmerksam zu und nehmen die Kinder ernst</a:t>
            </a:r>
          </a:p>
          <a:p>
            <a:pPr>
              <a:buFont typeface="Courier New" panose="02070309020205020404" pitchFamily="49" charset="0"/>
              <a:buChar char="o"/>
            </a:pPr>
            <a:r>
              <a:rPr lang="de-DE" sz="1400" dirty="0"/>
              <a:t>Wir gestalten Gesprächsrunden und Kinderkonferenzen</a:t>
            </a:r>
          </a:p>
          <a:p>
            <a:pPr>
              <a:buFont typeface="Courier New" panose="02070309020205020404" pitchFamily="49" charset="0"/>
              <a:buChar char="o"/>
            </a:pPr>
            <a:r>
              <a:rPr lang="de-DE" sz="1400" dirty="0"/>
              <a:t>Die Kinder können sich jederzeit bei allen Fachkräften beschweren und ihre Meinung äußern</a:t>
            </a:r>
          </a:p>
          <a:p>
            <a:pPr>
              <a:buFont typeface="Courier New" panose="02070309020205020404" pitchFamily="49" charset="0"/>
              <a:buChar char="o"/>
            </a:pPr>
            <a:r>
              <a:rPr lang="de-DE" sz="1400" dirty="0"/>
              <a:t>Wir achten auf die Kommunikationsregeln </a:t>
            </a:r>
          </a:p>
          <a:p>
            <a:pPr>
              <a:buFont typeface="Courier New" panose="02070309020205020404" pitchFamily="49" charset="0"/>
              <a:buChar char="o"/>
            </a:pPr>
            <a:r>
              <a:rPr lang="de-DE" sz="1400" dirty="0"/>
              <a:t>Wir befragen die Kinder im Mittagskreis zum Tagesgeschehen</a:t>
            </a:r>
          </a:p>
          <a:p>
            <a:pPr>
              <a:buFont typeface="Courier New" panose="02070309020205020404" pitchFamily="49" charset="0"/>
              <a:buChar char="o"/>
            </a:pPr>
            <a:r>
              <a:rPr lang="de-DE" sz="1400" dirty="0"/>
              <a:t>Die Kinder werden in Entscheidungsprozesse aktiv mit einbezogen</a:t>
            </a:r>
          </a:p>
          <a:p>
            <a:pPr>
              <a:buFont typeface="Courier New" panose="02070309020205020404" pitchFamily="49" charset="0"/>
              <a:buChar char="o"/>
            </a:pPr>
            <a:r>
              <a:rPr lang="de-DE" sz="1400" dirty="0"/>
              <a:t>Wir handeln situationsorientiert</a:t>
            </a:r>
          </a:p>
          <a:p>
            <a:pPr>
              <a:buFont typeface="Courier New" panose="02070309020205020404" pitchFamily="49" charset="0"/>
              <a:buChar char="o"/>
            </a:pPr>
            <a:r>
              <a:rPr lang="de-DE" sz="1400" dirty="0"/>
              <a:t>Die Kinder haben jederzeit das Recht NEIN zu sagen und wir unterstützen sie dabei</a:t>
            </a:r>
          </a:p>
          <a:p>
            <a:endParaRPr lang="de-DE" sz="1400" dirty="0"/>
          </a:p>
          <a:p>
            <a:pPr marL="0" indent="0">
              <a:buNone/>
            </a:pPr>
            <a:r>
              <a:rPr lang="de-DE" sz="1400" dirty="0"/>
              <a:t>DAS RECHT AUF EINE PRIVATSPHÄRE</a:t>
            </a:r>
          </a:p>
          <a:p>
            <a:pPr>
              <a:buFont typeface="Courier New" panose="02070309020205020404" pitchFamily="49" charset="0"/>
              <a:buChar char="o"/>
            </a:pPr>
            <a:r>
              <a:rPr lang="de-DE" sz="1400" dirty="0"/>
              <a:t>Die Wickelkommode steht an einem schützenden Ort</a:t>
            </a:r>
          </a:p>
          <a:p>
            <a:pPr>
              <a:buFont typeface="Courier New" panose="02070309020205020404" pitchFamily="49" charset="0"/>
              <a:buChar char="o"/>
            </a:pPr>
            <a:r>
              <a:rPr lang="de-DE" sz="1400" dirty="0"/>
              <a:t>Wir haben abschließbare Kindertoiletten</a:t>
            </a:r>
          </a:p>
          <a:p>
            <a:pPr>
              <a:buFont typeface="Courier New" panose="02070309020205020404" pitchFamily="49" charset="0"/>
              <a:buChar char="o"/>
            </a:pPr>
            <a:r>
              <a:rPr lang="de-DE" sz="1400" dirty="0"/>
              <a:t>Die Kinder können beim Umziehen entscheiden, wo sie dies tun</a:t>
            </a:r>
          </a:p>
          <a:p>
            <a:pPr>
              <a:buFont typeface="Courier New" panose="02070309020205020404" pitchFamily="49" charset="0"/>
              <a:buChar char="o"/>
            </a:pPr>
            <a:r>
              <a:rPr lang="de-DE" sz="1400" dirty="0"/>
              <a:t>Wir schaffen Ruhe- und Rückzugsmöglichkeiten</a:t>
            </a:r>
          </a:p>
          <a:p>
            <a:pPr>
              <a:buFont typeface="Courier New" panose="02070309020205020404" pitchFamily="49" charset="0"/>
              <a:buChar char="o"/>
            </a:pPr>
            <a:r>
              <a:rPr lang="de-DE" sz="1400" dirty="0"/>
              <a:t>Das Kind darf mitentscheiden, von wem es gewickelt wird oder wer es beim Toilettengang begleitet</a:t>
            </a:r>
          </a:p>
          <a:p>
            <a:pPr>
              <a:buFont typeface="Courier New" panose="02070309020205020404" pitchFamily="49" charset="0"/>
              <a:buChar char="o"/>
            </a:pPr>
            <a:r>
              <a:rPr lang="de-DE" sz="1400" dirty="0"/>
              <a:t>Die Kinder haben das Recht über ihren Körper zu bestimmen, sie werden nicht gegen ihren Willen berührt </a:t>
            </a:r>
          </a:p>
        </p:txBody>
      </p:sp>
      <p:sp>
        <p:nvSpPr>
          <p:cNvPr id="4" name="Foliennummernplatzhalter 3">
            <a:extLst>
              <a:ext uri="{FF2B5EF4-FFF2-40B4-BE49-F238E27FC236}">
                <a16:creationId xmlns:a16="http://schemas.microsoft.com/office/drawing/2014/main" id="{0F009541-0938-43BC-A373-58F2AB93E7FC}"/>
              </a:ext>
            </a:extLst>
          </p:cNvPr>
          <p:cNvSpPr>
            <a:spLocks noGrp="1"/>
          </p:cNvSpPr>
          <p:nvPr>
            <p:ph type="sldNum" sz="quarter" idx="15"/>
          </p:nvPr>
        </p:nvSpPr>
        <p:spPr/>
        <p:txBody>
          <a:bodyPr/>
          <a:lstStyle/>
          <a:p>
            <a:fld id="{28827402-0B34-4E79-AA62-9EBC86E4FCB9}" type="slidenum">
              <a:rPr lang="de-DE" smtClean="0"/>
              <a:t>13</a:t>
            </a:fld>
            <a:endParaRPr lang="de-DE"/>
          </a:p>
        </p:txBody>
      </p:sp>
    </p:spTree>
    <p:extLst>
      <p:ext uri="{BB962C8B-B14F-4D97-AF65-F5344CB8AC3E}">
        <p14:creationId xmlns:p14="http://schemas.microsoft.com/office/powerpoint/2010/main" val="2687384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DD4691-0A0F-4D3F-99BB-80D9854B918F}"/>
              </a:ext>
            </a:extLst>
          </p:cNvPr>
          <p:cNvSpPr>
            <a:spLocks noGrp="1"/>
          </p:cNvSpPr>
          <p:nvPr>
            <p:ph type="title"/>
          </p:nvPr>
        </p:nvSpPr>
        <p:spPr>
          <a:xfrm>
            <a:off x="342900" y="366184"/>
            <a:ext cx="5600700" cy="173368"/>
          </a:xfrm>
        </p:spPr>
        <p:txBody>
          <a:bodyPr>
            <a:normAutofit fontScale="90000"/>
          </a:bodyPr>
          <a:lstStyle/>
          <a:p>
            <a:endParaRPr lang="de-DE" dirty="0"/>
          </a:p>
        </p:txBody>
      </p:sp>
      <p:sp>
        <p:nvSpPr>
          <p:cNvPr id="3" name="Inhaltsplatzhalter 2">
            <a:extLst>
              <a:ext uri="{FF2B5EF4-FFF2-40B4-BE49-F238E27FC236}">
                <a16:creationId xmlns:a16="http://schemas.microsoft.com/office/drawing/2014/main" id="{8013CC2E-FE3E-4AF6-AC6B-C8972B8C652A}"/>
              </a:ext>
            </a:extLst>
          </p:cNvPr>
          <p:cNvSpPr>
            <a:spLocks noGrp="1"/>
          </p:cNvSpPr>
          <p:nvPr>
            <p:ph sz="quarter" idx="1"/>
          </p:nvPr>
        </p:nvSpPr>
        <p:spPr>
          <a:xfrm>
            <a:off x="342900" y="683568"/>
            <a:ext cx="5600700" cy="8094248"/>
          </a:xfrm>
        </p:spPr>
        <p:txBody>
          <a:bodyPr>
            <a:normAutofit/>
          </a:bodyPr>
          <a:lstStyle/>
          <a:p>
            <a:pPr marL="0" indent="0">
              <a:buNone/>
            </a:pPr>
            <a:r>
              <a:rPr lang="de-DE" sz="1300" dirty="0"/>
              <a:t>JEDES KIND HAT DAS RECHT AUF  INDIVIDUELLE FÖRDERUNG</a:t>
            </a:r>
          </a:p>
          <a:p>
            <a:pPr>
              <a:buFont typeface="Courier New" panose="02070309020205020404" pitchFamily="49" charset="0"/>
              <a:buChar char="o"/>
            </a:pPr>
            <a:r>
              <a:rPr lang="de-DE" sz="1300" dirty="0"/>
              <a:t>Wir arbeiten in unserem Konzept situationsorientiert</a:t>
            </a:r>
          </a:p>
          <a:p>
            <a:pPr>
              <a:buFont typeface="Courier New" panose="02070309020205020404" pitchFamily="49" charset="0"/>
              <a:buChar char="o"/>
            </a:pPr>
            <a:r>
              <a:rPr lang="de-DE" sz="1300" dirty="0"/>
              <a:t>Kinder werden nach ihrem Entwicklungsstand gefördert </a:t>
            </a:r>
          </a:p>
          <a:p>
            <a:pPr>
              <a:buFont typeface="Courier New" panose="02070309020205020404" pitchFamily="49" charset="0"/>
              <a:buChar char="o"/>
            </a:pPr>
            <a:r>
              <a:rPr lang="de-DE" sz="1300" dirty="0"/>
              <a:t>Angebote finden in Kleingruppen statt und werden auch  alter spezifisch aufgeteilt</a:t>
            </a:r>
          </a:p>
          <a:p>
            <a:pPr>
              <a:buFont typeface="Courier New" panose="02070309020205020404" pitchFamily="49" charset="0"/>
              <a:buChar char="o"/>
            </a:pPr>
            <a:r>
              <a:rPr lang="de-DE" sz="1300" dirty="0"/>
              <a:t>Es finden regelmäßige Beobachtungen im Alltag statt, diese werden zum Teil in Beobachtungsbögen festgehalten und es findet ein kollegialer Austausch darüber statt</a:t>
            </a:r>
          </a:p>
          <a:p>
            <a:pPr>
              <a:buFont typeface="Courier New" panose="02070309020205020404" pitchFamily="49" charset="0"/>
              <a:buChar char="o"/>
            </a:pPr>
            <a:r>
              <a:rPr lang="de-DE" sz="1300" dirty="0"/>
              <a:t>Vermittlung von Fachdiensten und Beratungsstellen an die Eltern</a:t>
            </a:r>
          </a:p>
          <a:p>
            <a:pPr>
              <a:buFont typeface="Courier New" panose="02070309020205020404" pitchFamily="49" charset="0"/>
              <a:buChar char="o"/>
            </a:pPr>
            <a:r>
              <a:rPr lang="de-DE" sz="1300" dirty="0"/>
              <a:t>Die Stärken des Kindes werden hervorgehoben und gestärkt nach dem Motto „Hilf mir es selbst zu tun“</a:t>
            </a:r>
          </a:p>
          <a:p>
            <a:pPr>
              <a:buFont typeface="Courier New" panose="02070309020205020404" pitchFamily="49" charset="0"/>
              <a:buChar char="o"/>
            </a:pPr>
            <a:r>
              <a:rPr lang="de-DE" sz="1300" dirty="0"/>
              <a:t>Die Kinder werden in Entscheidungsprozesse aktiv miteinbezogen</a:t>
            </a:r>
          </a:p>
          <a:p>
            <a:pPr>
              <a:buFont typeface="Courier New" panose="02070309020205020404" pitchFamily="49" charset="0"/>
              <a:buChar char="o"/>
            </a:pPr>
            <a:endParaRPr lang="de-DE" sz="1300" dirty="0"/>
          </a:p>
          <a:p>
            <a:pPr marL="0" indent="0">
              <a:buNone/>
            </a:pPr>
            <a:r>
              <a:rPr lang="de-DE" sz="1300" dirty="0"/>
              <a:t>JEDES KIND HAT DAS RECHT AUF GLEICHBEHANDLUNG UND SOLL VOR DISKRIMINIERUNG GESCHÜTZT WERDEN</a:t>
            </a:r>
          </a:p>
          <a:p>
            <a:pPr>
              <a:buFont typeface="Courier New" panose="02070309020205020404" pitchFamily="49" charset="0"/>
              <a:buChar char="o"/>
            </a:pPr>
            <a:r>
              <a:rPr lang="de-DE" sz="1300" dirty="0"/>
              <a:t>Wünsche und Bedürfnisse des Kindes wahrnehmen und respektieren</a:t>
            </a:r>
          </a:p>
          <a:p>
            <a:pPr>
              <a:buFont typeface="Courier New" panose="02070309020205020404" pitchFamily="49" charset="0"/>
              <a:buChar char="o"/>
            </a:pPr>
            <a:r>
              <a:rPr lang="de-DE" sz="1300" dirty="0"/>
              <a:t>Wir sind Vorbilder und respektieren andere Religionen, andere Geschlechter und andere Kulturen</a:t>
            </a:r>
          </a:p>
          <a:p>
            <a:pPr>
              <a:buFont typeface="Courier New" panose="02070309020205020404" pitchFamily="49" charset="0"/>
              <a:buChar char="o"/>
            </a:pPr>
            <a:r>
              <a:rPr lang="de-DE" sz="1300" dirty="0"/>
              <a:t>Wir hinterfragen stetig Vorurteile und möchten die Kinder möglichst vorurteilsfrei erziehen</a:t>
            </a:r>
          </a:p>
          <a:p>
            <a:pPr>
              <a:buFont typeface="Courier New" panose="02070309020205020404" pitchFamily="49" charset="0"/>
              <a:buChar char="o"/>
            </a:pPr>
            <a:r>
              <a:rPr lang="de-DE" sz="1300" dirty="0"/>
              <a:t>Wir drängen die Kinder nicht in Geschlechterrollen, z.B. Jungs dürfen auch weinen, Mädchen können stark sein</a:t>
            </a:r>
          </a:p>
          <a:p>
            <a:pPr>
              <a:buFont typeface="Courier New" panose="02070309020205020404" pitchFamily="49" charset="0"/>
              <a:buChar char="o"/>
            </a:pPr>
            <a:r>
              <a:rPr lang="de-DE" sz="1300" dirty="0"/>
              <a:t>Wir vermeiden Farbzuordnungen z.B. bei Geburtstagsgeschenken, z.B. Rosa ist nicht nur eine Farbe für Mädchen</a:t>
            </a:r>
          </a:p>
          <a:p>
            <a:pPr>
              <a:buFont typeface="Courier New" panose="02070309020205020404" pitchFamily="49" charset="0"/>
              <a:buChar char="o"/>
            </a:pPr>
            <a:r>
              <a:rPr lang="de-DE" sz="1300" dirty="0"/>
              <a:t>Jedes Kind bekommt bei uns gleiche Lern- und Entwicklungschancen, kein Kind wird bevorzugt oder vernachlässigt</a:t>
            </a:r>
          </a:p>
          <a:p>
            <a:pPr marL="0" indent="0">
              <a:buNone/>
            </a:pPr>
            <a:endParaRPr lang="de-DE" sz="1300" dirty="0"/>
          </a:p>
        </p:txBody>
      </p:sp>
      <p:sp>
        <p:nvSpPr>
          <p:cNvPr id="4" name="Foliennummernplatzhalter 3">
            <a:extLst>
              <a:ext uri="{FF2B5EF4-FFF2-40B4-BE49-F238E27FC236}">
                <a16:creationId xmlns:a16="http://schemas.microsoft.com/office/drawing/2014/main" id="{ADC3C5E9-A8AC-46A1-99D6-2046AF4CC13B}"/>
              </a:ext>
            </a:extLst>
          </p:cNvPr>
          <p:cNvSpPr>
            <a:spLocks noGrp="1"/>
          </p:cNvSpPr>
          <p:nvPr>
            <p:ph type="sldNum" sz="quarter" idx="15"/>
          </p:nvPr>
        </p:nvSpPr>
        <p:spPr/>
        <p:txBody>
          <a:bodyPr/>
          <a:lstStyle/>
          <a:p>
            <a:fld id="{28827402-0B34-4E79-AA62-9EBC86E4FCB9}" type="slidenum">
              <a:rPr lang="de-DE" smtClean="0"/>
              <a:t>14</a:t>
            </a:fld>
            <a:endParaRPr lang="de-DE"/>
          </a:p>
        </p:txBody>
      </p:sp>
    </p:spTree>
    <p:extLst>
      <p:ext uri="{BB962C8B-B14F-4D97-AF65-F5344CB8AC3E}">
        <p14:creationId xmlns:p14="http://schemas.microsoft.com/office/powerpoint/2010/main" val="1497284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5753D5-88FB-421B-AFF9-3A0664F409EE}"/>
              </a:ext>
            </a:extLst>
          </p:cNvPr>
          <p:cNvSpPr>
            <a:spLocks noGrp="1"/>
          </p:cNvSpPr>
          <p:nvPr>
            <p:ph type="title"/>
          </p:nvPr>
        </p:nvSpPr>
        <p:spPr>
          <a:xfrm>
            <a:off x="342900" y="366184"/>
            <a:ext cx="5600700" cy="389392"/>
          </a:xfrm>
        </p:spPr>
        <p:txBody>
          <a:bodyPr>
            <a:noAutofit/>
          </a:bodyPr>
          <a:lstStyle/>
          <a:p>
            <a:r>
              <a:rPr lang="de-DE" sz="2000" dirty="0"/>
              <a:t>6) Nähe und Distanz</a:t>
            </a:r>
          </a:p>
        </p:txBody>
      </p:sp>
      <p:sp>
        <p:nvSpPr>
          <p:cNvPr id="3" name="Inhaltsplatzhalter 2">
            <a:extLst>
              <a:ext uri="{FF2B5EF4-FFF2-40B4-BE49-F238E27FC236}">
                <a16:creationId xmlns:a16="http://schemas.microsoft.com/office/drawing/2014/main" id="{ABC4EEBD-C52A-4E9F-BA03-D28D568EC192}"/>
              </a:ext>
            </a:extLst>
          </p:cNvPr>
          <p:cNvSpPr>
            <a:spLocks noGrp="1"/>
          </p:cNvSpPr>
          <p:nvPr>
            <p:ph sz="quarter" idx="1"/>
          </p:nvPr>
        </p:nvSpPr>
        <p:spPr>
          <a:xfrm>
            <a:off x="342900" y="899592"/>
            <a:ext cx="5600700" cy="7732344"/>
          </a:xfrm>
        </p:spPr>
        <p:txBody>
          <a:bodyPr>
            <a:normAutofit/>
          </a:bodyPr>
          <a:lstStyle/>
          <a:p>
            <a:pPr marL="0" indent="0">
              <a:buNone/>
            </a:pPr>
            <a:r>
              <a:rPr lang="de-DE" sz="1300" dirty="0"/>
              <a:t>In unserer Einrichtung gibt es Standards für den Umgang mit Kindern. Diese regeln, wie sich pädagogische Fachkräfte den Kindern nähern dürfen. Zudem regelt er nicht nur den Umgang mit Kindern, sondern ist auch ein Leitfaden zum Umgang mit Eltern und den Teamkollegen untereinander.</a:t>
            </a:r>
          </a:p>
          <a:p>
            <a:pPr marL="0" indent="0">
              <a:buNone/>
            </a:pPr>
            <a:endParaRPr lang="de-DE" sz="1400" dirty="0"/>
          </a:p>
          <a:p>
            <a:pPr marL="0" indent="0">
              <a:buNone/>
            </a:pPr>
            <a:r>
              <a:rPr lang="de-DE" sz="1800" dirty="0">
                <a:solidFill>
                  <a:schemeClr val="tx2"/>
                </a:solidFill>
              </a:rPr>
              <a:t>a) GRUNDLEGENDE REGELUNGEN</a:t>
            </a:r>
          </a:p>
          <a:p>
            <a:pPr>
              <a:buFont typeface="Courier New" panose="02070309020205020404" pitchFamily="49" charset="0"/>
              <a:buChar char="o"/>
            </a:pPr>
            <a:r>
              <a:rPr lang="de-DE" sz="1300" dirty="0"/>
              <a:t>Körperliche Berührungen müssen altersgerecht und der jeweiligen Situation angemessen sein. Dabei ist immer die Zustimmung des Kindes erforderlich und ein Ablehnen muss akzeptiert werden.</a:t>
            </a:r>
          </a:p>
          <a:p>
            <a:pPr>
              <a:buFont typeface="Courier New" panose="02070309020205020404" pitchFamily="49" charset="0"/>
              <a:buChar char="o"/>
            </a:pPr>
            <a:r>
              <a:rPr lang="de-DE" sz="1300" dirty="0"/>
              <a:t>Um zu entscheiden, ob körperliche Berührungen sinnvoll und angemessen sind, ist es hilfreich, sich zu fragen: Aus welchem Grund berühre ich das Kind? Ist es mein Bedürfnis oder das des Kindes?</a:t>
            </a:r>
          </a:p>
          <a:p>
            <a:pPr>
              <a:buFont typeface="Courier New" panose="02070309020205020404" pitchFamily="49" charset="0"/>
              <a:buChar char="o"/>
            </a:pPr>
            <a:r>
              <a:rPr lang="de-DE" sz="1300" dirty="0"/>
              <a:t>Wir bestärken und ermutigen Kinder darin sich gegen unangenehme Berührungen zu wehren. Wie wir dies umsetzen ist unter dem Punkt Sexualpädagogik beschrieben.</a:t>
            </a:r>
          </a:p>
          <a:p>
            <a:pPr>
              <a:buFont typeface="Courier New" panose="02070309020205020404" pitchFamily="49" charset="0"/>
              <a:buChar char="o"/>
            </a:pPr>
            <a:r>
              <a:rPr lang="de-DE" sz="1300" dirty="0"/>
              <a:t>Grenzverletzungen werden mit den Betroffenen, im Team und mit der Leitung frühzeitig angesprochen.</a:t>
            </a:r>
          </a:p>
          <a:p>
            <a:pPr>
              <a:buFont typeface="Courier New" panose="02070309020205020404" pitchFamily="49" charset="0"/>
              <a:buChar char="o"/>
            </a:pPr>
            <a:r>
              <a:rPr lang="de-DE" sz="1300" dirty="0"/>
              <a:t>Finanzielle Zuwendungen und Geschenke, die nicht in einem Zusammenhang mit der Arbeit stehen, sind nicht erlaubt. Geschenke die von Eltern an die Kleinteams gemacht werden, sollten der Leitung mitgeteilt werden.</a:t>
            </a:r>
          </a:p>
          <a:p>
            <a:pPr>
              <a:buFont typeface="Courier New" panose="02070309020205020404" pitchFamily="49" charset="0"/>
              <a:buChar char="o"/>
            </a:pPr>
            <a:r>
              <a:rPr lang="de-DE" sz="1300" dirty="0"/>
              <a:t>Private Elternkontakte und Verwandtschaftsverhältnisse zu Familien in der Einrichtung werden transparent im Team dargestellt. Werden Elterngespräche mit befreundeten Familien geführt, werden diese klar im Kleinteam kommuniziert. Es folgt ein regelmäßiger und klarer Austausch. In Absprache können auch andere Kollegen die Gespräche führen, um Interessenskonflikte zu vermeiden.</a:t>
            </a:r>
          </a:p>
          <a:p>
            <a:pPr>
              <a:buFont typeface="Courier New" panose="02070309020205020404" pitchFamily="49" charset="0"/>
              <a:buChar char="o"/>
            </a:pPr>
            <a:r>
              <a:rPr lang="de-DE" sz="1300" dirty="0" err="1"/>
              <a:t>Babysitterdienste</a:t>
            </a:r>
            <a:r>
              <a:rPr lang="de-DE" sz="1300" dirty="0"/>
              <a:t> müssen im Team angesprochen werden. Sollte sich das Verhalten dem Kind / der Familie gegenüber verändern oder der Dienst negative Auswirkungen auf die päd. Arbeit haben, wird der Dienst untersagt.</a:t>
            </a:r>
          </a:p>
        </p:txBody>
      </p:sp>
      <p:sp>
        <p:nvSpPr>
          <p:cNvPr id="4" name="Foliennummernplatzhalter 3">
            <a:extLst>
              <a:ext uri="{FF2B5EF4-FFF2-40B4-BE49-F238E27FC236}">
                <a16:creationId xmlns:a16="http://schemas.microsoft.com/office/drawing/2014/main" id="{6BF88667-F5AF-4C75-9D3B-8CE1000F0B55}"/>
              </a:ext>
            </a:extLst>
          </p:cNvPr>
          <p:cNvSpPr>
            <a:spLocks noGrp="1"/>
          </p:cNvSpPr>
          <p:nvPr>
            <p:ph type="sldNum" sz="quarter" idx="15"/>
          </p:nvPr>
        </p:nvSpPr>
        <p:spPr/>
        <p:txBody>
          <a:bodyPr/>
          <a:lstStyle/>
          <a:p>
            <a:fld id="{28827402-0B34-4E79-AA62-9EBC86E4FCB9}" type="slidenum">
              <a:rPr lang="de-DE" smtClean="0"/>
              <a:t>15</a:t>
            </a:fld>
            <a:endParaRPr lang="de-DE"/>
          </a:p>
        </p:txBody>
      </p:sp>
    </p:spTree>
    <p:extLst>
      <p:ext uri="{BB962C8B-B14F-4D97-AF65-F5344CB8AC3E}">
        <p14:creationId xmlns:p14="http://schemas.microsoft.com/office/powerpoint/2010/main" val="12726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B71B0-C60C-46AA-9F80-3394A3A1F37A}"/>
              </a:ext>
            </a:extLst>
          </p:cNvPr>
          <p:cNvSpPr>
            <a:spLocks noGrp="1"/>
          </p:cNvSpPr>
          <p:nvPr>
            <p:ph type="title"/>
          </p:nvPr>
        </p:nvSpPr>
        <p:spPr>
          <a:xfrm>
            <a:off x="342900" y="366184"/>
            <a:ext cx="5600700" cy="145880"/>
          </a:xfrm>
        </p:spPr>
        <p:txBody>
          <a:bodyPr>
            <a:normAutofit fontScale="90000"/>
          </a:bodyPr>
          <a:lstStyle/>
          <a:p>
            <a:endParaRPr lang="de-DE" dirty="0"/>
          </a:p>
        </p:txBody>
      </p:sp>
      <p:sp>
        <p:nvSpPr>
          <p:cNvPr id="3" name="Inhaltsplatzhalter 2">
            <a:extLst>
              <a:ext uri="{FF2B5EF4-FFF2-40B4-BE49-F238E27FC236}">
                <a16:creationId xmlns:a16="http://schemas.microsoft.com/office/drawing/2014/main" id="{51872504-F7D5-4C0F-A497-578BDD7F6C0B}"/>
              </a:ext>
            </a:extLst>
          </p:cNvPr>
          <p:cNvSpPr>
            <a:spLocks noGrp="1"/>
          </p:cNvSpPr>
          <p:nvPr>
            <p:ph sz="quarter" idx="1"/>
          </p:nvPr>
        </p:nvSpPr>
        <p:spPr>
          <a:xfrm>
            <a:off x="342900" y="611560"/>
            <a:ext cx="5600700" cy="8020376"/>
          </a:xfrm>
        </p:spPr>
        <p:txBody>
          <a:bodyPr>
            <a:normAutofit/>
          </a:bodyPr>
          <a:lstStyle/>
          <a:p>
            <a:endParaRPr lang="de-DE" sz="1400" dirty="0"/>
          </a:p>
          <a:p>
            <a:pPr>
              <a:buFont typeface="Courier New" panose="02070309020205020404" pitchFamily="49" charset="0"/>
              <a:buChar char="o"/>
            </a:pPr>
            <a:r>
              <a:rPr lang="de-DE" sz="1300" dirty="0"/>
              <a:t>Beim Umgang mit sozialen Medien, wie Facebook, Instagram, oder ähnliches ist stets auf die Außenwirkung zu achten. Zu religiösen und politischen Themen sollte kein öffentliches Statement gegeben werden. Beim veröffentlichen von Bildern muss ebenfalls auf die Kleidung und Aussage geachtet werden. Über soziale Medien findet kein Austausch über die Kinder oder Inhalte des päd. Alltags statt.</a:t>
            </a:r>
          </a:p>
          <a:p>
            <a:pPr>
              <a:buFont typeface="Courier New" panose="02070309020205020404" pitchFamily="49" charset="0"/>
              <a:buChar char="o"/>
            </a:pPr>
            <a:r>
              <a:rPr lang="de-DE" sz="1300" dirty="0"/>
              <a:t>Die Übernachtung der Vorschulkinder findet in den Gruppenräumen statt. Die Fachkräfte schlafen auf ihren eigenen Matratzen. </a:t>
            </a:r>
          </a:p>
          <a:p>
            <a:pPr>
              <a:buFont typeface="Courier New" panose="02070309020205020404" pitchFamily="49" charset="0"/>
              <a:buChar char="o"/>
            </a:pPr>
            <a:r>
              <a:rPr lang="de-DE" sz="1300" dirty="0"/>
              <a:t>Einzelkontakte zu Eltern in der Einrichtung, z.B. in Elterngesprächen sind im Team transparent dargestellt. Einzelkontakte zu Kindern, wie z.B. beim Wickeln oder auch in Einzelgesprächen, werden ebenfalls transparent gemacht. </a:t>
            </a:r>
          </a:p>
          <a:p>
            <a:pPr>
              <a:buFont typeface="Courier New" panose="02070309020205020404" pitchFamily="49" charset="0"/>
              <a:buChar char="o"/>
            </a:pPr>
            <a:r>
              <a:rPr lang="de-DE" sz="1300" dirty="0"/>
              <a:t>Kinder und Erwachsene benutzen getrennte Toiletten.</a:t>
            </a:r>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r>
              <a:rPr lang="de-DE" sz="900" dirty="0"/>
              <a:t>	               „Ich entscheide, wer meine Hand halten darf!</a:t>
            </a:r>
          </a:p>
        </p:txBody>
      </p:sp>
      <p:sp>
        <p:nvSpPr>
          <p:cNvPr id="4" name="Foliennummernplatzhalter 3">
            <a:extLst>
              <a:ext uri="{FF2B5EF4-FFF2-40B4-BE49-F238E27FC236}">
                <a16:creationId xmlns:a16="http://schemas.microsoft.com/office/drawing/2014/main" id="{26CF5A38-F390-4F95-B3DA-ABE1F7B7A3E3}"/>
              </a:ext>
            </a:extLst>
          </p:cNvPr>
          <p:cNvSpPr>
            <a:spLocks noGrp="1"/>
          </p:cNvSpPr>
          <p:nvPr>
            <p:ph type="sldNum" sz="quarter" idx="15"/>
          </p:nvPr>
        </p:nvSpPr>
        <p:spPr/>
        <p:txBody>
          <a:bodyPr/>
          <a:lstStyle/>
          <a:p>
            <a:fld id="{28827402-0B34-4E79-AA62-9EBC86E4FCB9}" type="slidenum">
              <a:rPr lang="de-DE" smtClean="0"/>
              <a:t>16</a:t>
            </a:fld>
            <a:endParaRPr lang="de-DE"/>
          </a:p>
        </p:txBody>
      </p:sp>
      <p:pic>
        <p:nvPicPr>
          <p:cNvPr id="5" name="Grafik 4">
            <a:extLst>
              <a:ext uri="{FF2B5EF4-FFF2-40B4-BE49-F238E27FC236}">
                <a16:creationId xmlns:a16="http://schemas.microsoft.com/office/drawing/2014/main" id="{4F9B02D8-5BED-4A25-B98B-1287E93250B4}"/>
              </a:ext>
            </a:extLst>
          </p:cNvPr>
          <p:cNvPicPr>
            <a:picLocks noChangeAspect="1"/>
          </p:cNvPicPr>
          <p:nvPr/>
        </p:nvPicPr>
        <p:blipFill>
          <a:blip r:embed="rId2"/>
          <a:stretch>
            <a:fillRect/>
          </a:stretch>
        </p:blipFill>
        <p:spPr>
          <a:xfrm rot="16200000">
            <a:off x="1732059" y="4287301"/>
            <a:ext cx="2822382" cy="3960440"/>
          </a:xfrm>
          <a:prstGeom prst="rect">
            <a:avLst/>
          </a:prstGeom>
        </p:spPr>
      </p:pic>
    </p:spTree>
    <p:extLst>
      <p:ext uri="{BB962C8B-B14F-4D97-AF65-F5344CB8AC3E}">
        <p14:creationId xmlns:p14="http://schemas.microsoft.com/office/powerpoint/2010/main" val="3661528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CBB31-D110-4967-8FBE-31626F337DC4}"/>
              </a:ext>
            </a:extLst>
          </p:cNvPr>
          <p:cNvSpPr>
            <a:spLocks noGrp="1"/>
          </p:cNvSpPr>
          <p:nvPr>
            <p:ph type="title"/>
          </p:nvPr>
        </p:nvSpPr>
        <p:spPr>
          <a:xfrm>
            <a:off x="342900" y="366184"/>
            <a:ext cx="5600700" cy="461400"/>
          </a:xfrm>
        </p:spPr>
        <p:txBody>
          <a:bodyPr>
            <a:normAutofit/>
          </a:bodyPr>
          <a:lstStyle/>
          <a:p>
            <a:r>
              <a:rPr lang="de-DE" sz="2000" dirty="0"/>
              <a:t>7) Beschwerdemanagement</a:t>
            </a:r>
          </a:p>
        </p:txBody>
      </p:sp>
      <p:sp>
        <p:nvSpPr>
          <p:cNvPr id="3" name="Inhaltsplatzhalter 2">
            <a:extLst>
              <a:ext uri="{FF2B5EF4-FFF2-40B4-BE49-F238E27FC236}">
                <a16:creationId xmlns:a16="http://schemas.microsoft.com/office/drawing/2014/main" id="{A8857A7D-DBFB-49DC-B164-A5D57853743B}"/>
              </a:ext>
            </a:extLst>
          </p:cNvPr>
          <p:cNvSpPr>
            <a:spLocks noGrp="1"/>
          </p:cNvSpPr>
          <p:nvPr>
            <p:ph sz="quarter" idx="1"/>
          </p:nvPr>
        </p:nvSpPr>
        <p:spPr>
          <a:xfrm>
            <a:off x="342900" y="971600"/>
            <a:ext cx="5600700" cy="7660336"/>
          </a:xfrm>
        </p:spPr>
        <p:txBody>
          <a:bodyPr>
            <a:normAutofit/>
          </a:bodyPr>
          <a:lstStyle/>
          <a:p>
            <a:pPr marL="0" indent="0">
              <a:buNone/>
            </a:pPr>
            <a:r>
              <a:rPr lang="de-DE" sz="1300" dirty="0"/>
              <a:t>Beschwerden können in unserer Einrichtung von Kindern, Eltern und Mitarbeitern in Form von Kritik, Verbesserungsvorschlägen, Anregungen und Anfragen ausgedrückt werden.</a:t>
            </a:r>
          </a:p>
          <a:p>
            <a:pPr marL="0" indent="0">
              <a:buNone/>
            </a:pPr>
            <a:endParaRPr lang="de-DE" sz="1300" dirty="0"/>
          </a:p>
          <a:p>
            <a:pPr marL="0" indent="0">
              <a:buNone/>
            </a:pPr>
            <a:r>
              <a:rPr lang="de-DE" sz="1300" dirty="0"/>
              <a:t>Beschwerden von Kindern sind in der Regel als Unzufriedenheitsäußerungen zu verstehen und werden je nach Entwicklungsstand und Persönlichkeit unterschiedlich ausgedrückt. Ältere Kinder können Beschwerden schon gut sprachlich mitteilen, bei den kleineren Kindern müssen die Beschwerden oft von uns Fachkräften sensibel über das Verhalten, Mimik und Gestik des Kindes wahrgenommen werden.</a:t>
            </a:r>
          </a:p>
          <a:p>
            <a:pPr marL="0" indent="0">
              <a:buNone/>
            </a:pPr>
            <a:r>
              <a:rPr lang="de-DE" sz="1300" dirty="0"/>
              <a:t>Achtsamkeit und eine gute Vertrauensbasis sind wichtige Voraussetzungen für eine sensible Wahrnehmung der Bedürfnisse des Kindes.</a:t>
            </a:r>
          </a:p>
          <a:p>
            <a:pPr marL="0" indent="0">
              <a:buNone/>
            </a:pPr>
            <a:endParaRPr lang="de-DE" sz="1300" dirty="0"/>
          </a:p>
          <a:p>
            <a:pPr marL="0" indent="0">
              <a:buNone/>
            </a:pPr>
            <a:r>
              <a:rPr lang="de-DE" sz="1300" dirty="0"/>
              <a:t>Unsere gelebte Beschwerdekultur als Mitarbeitende</a:t>
            </a:r>
          </a:p>
          <a:p>
            <a:pPr>
              <a:buFont typeface="Courier New" panose="02070309020205020404" pitchFamily="49" charset="0"/>
              <a:buChar char="o"/>
            </a:pPr>
            <a:r>
              <a:rPr lang="de-DE" sz="1300" dirty="0"/>
              <a:t>Wir reflektieren sachlich und möglichst unvoreingenommen über eingegangene Beschwerden </a:t>
            </a:r>
          </a:p>
          <a:p>
            <a:pPr>
              <a:buFont typeface="Courier New" panose="02070309020205020404" pitchFamily="49" charset="0"/>
              <a:buChar char="o"/>
            </a:pPr>
            <a:r>
              <a:rPr lang="de-DE" sz="1300" dirty="0"/>
              <a:t>Wir reagieren umgehend auf Beschwerden und nehmen uns ausreichend Zeit dafür</a:t>
            </a:r>
          </a:p>
          <a:p>
            <a:pPr>
              <a:buFont typeface="Courier New" panose="02070309020205020404" pitchFamily="49" charset="0"/>
              <a:buChar char="o"/>
            </a:pPr>
            <a:r>
              <a:rPr lang="de-DE" sz="1300" dirty="0"/>
              <a:t>Wir erlauben uns eine Fehlerkultur. Durch sie entwickeln wir uns weiter</a:t>
            </a:r>
          </a:p>
          <a:p>
            <a:pPr>
              <a:buFont typeface="Courier New" panose="02070309020205020404" pitchFamily="49" charset="0"/>
              <a:buChar char="o"/>
            </a:pPr>
            <a:r>
              <a:rPr lang="de-DE" sz="1300" dirty="0"/>
              <a:t>Wir sind uns unserer Vorbildfunktion bewusst</a:t>
            </a:r>
          </a:p>
          <a:p>
            <a:pPr>
              <a:buFont typeface="Courier New" panose="02070309020205020404" pitchFamily="49" charset="0"/>
              <a:buChar char="o"/>
            </a:pPr>
            <a:r>
              <a:rPr lang="de-DE" sz="1300" dirty="0"/>
              <a:t>Wir gehen sorgsam, verständnisvoll und respektvoll mit Beschwerden um, achten aber auch darauf, diese nicht persönlich zu nehmen</a:t>
            </a:r>
          </a:p>
          <a:p>
            <a:pPr>
              <a:buFont typeface="Courier New" panose="02070309020205020404" pitchFamily="49" charset="0"/>
              <a:buChar char="o"/>
            </a:pPr>
            <a:r>
              <a:rPr lang="de-DE" sz="1300" dirty="0"/>
              <a:t>Wir achten auf eine offene Kommunikation</a:t>
            </a:r>
          </a:p>
          <a:p>
            <a:pPr>
              <a:buFont typeface="Courier New" panose="02070309020205020404" pitchFamily="49" charset="0"/>
              <a:buChar char="o"/>
            </a:pPr>
            <a:r>
              <a:rPr lang="de-DE" sz="1300" dirty="0"/>
              <a:t>Wir gehen wertschätzend und respektvoll miteinander um</a:t>
            </a:r>
          </a:p>
          <a:p>
            <a:pPr>
              <a:buFont typeface="Courier New" panose="02070309020205020404" pitchFamily="49" charset="0"/>
              <a:buChar char="o"/>
            </a:pPr>
            <a:r>
              <a:rPr lang="de-DE" sz="1300" dirty="0"/>
              <a:t>Wir suchen gemeinsam nach verbindlichen Lösungen</a:t>
            </a:r>
          </a:p>
          <a:p>
            <a:pPr>
              <a:buFont typeface="Courier New" panose="02070309020205020404" pitchFamily="49" charset="0"/>
              <a:buChar char="o"/>
            </a:pPr>
            <a:endParaRPr lang="de-DE" sz="1400" dirty="0"/>
          </a:p>
          <a:p>
            <a:pPr>
              <a:buFont typeface="Courier New" panose="02070309020205020404" pitchFamily="49" charset="0"/>
              <a:buChar char="o"/>
            </a:pPr>
            <a:endParaRPr lang="de-DE" sz="1400" dirty="0"/>
          </a:p>
          <a:p>
            <a:pPr marL="0" indent="0">
              <a:buNone/>
            </a:pPr>
            <a:endParaRPr lang="de-DE" sz="1400" dirty="0"/>
          </a:p>
        </p:txBody>
      </p:sp>
      <p:sp>
        <p:nvSpPr>
          <p:cNvPr id="4" name="Foliennummernplatzhalter 3">
            <a:extLst>
              <a:ext uri="{FF2B5EF4-FFF2-40B4-BE49-F238E27FC236}">
                <a16:creationId xmlns:a16="http://schemas.microsoft.com/office/drawing/2014/main" id="{6B1E8222-2A8F-47FE-9EBB-5950DCA92F88}"/>
              </a:ext>
            </a:extLst>
          </p:cNvPr>
          <p:cNvSpPr>
            <a:spLocks noGrp="1"/>
          </p:cNvSpPr>
          <p:nvPr>
            <p:ph type="sldNum" sz="quarter" idx="15"/>
          </p:nvPr>
        </p:nvSpPr>
        <p:spPr/>
        <p:txBody>
          <a:bodyPr/>
          <a:lstStyle/>
          <a:p>
            <a:fld id="{28827402-0B34-4E79-AA62-9EBC86E4FCB9}" type="slidenum">
              <a:rPr lang="de-DE" smtClean="0"/>
              <a:t>17</a:t>
            </a:fld>
            <a:endParaRPr lang="de-DE"/>
          </a:p>
        </p:txBody>
      </p:sp>
    </p:spTree>
    <p:extLst>
      <p:ext uri="{BB962C8B-B14F-4D97-AF65-F5344CB8AC3E}">
        <p14:creationId xmlns:p14="http://schemas.microsoft.com/office/powerpoint/2010/main" val="2581749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75E0F-0C59-47E1-9231-25298469568B}"/>
              </a:ext>
            </a:extLst>
          </p:cNvPr>
          <p:cNvSpPr>
            <a:spLocks noGrp="1"/>
          </p:cNvSpPr>
          <p:nvPr>
            <p:ph type="title"/>
          </p:nvPr>
        </p:nvSpPr>
        <p:spPr>
          <a:xfrm>
            <a:off x="342900" y="366184"/>
            <a:ext cx="5600700" cy="317384"/>
          </a:xfrm>
        </p:spPr>
        <p:txBody>
          <a:bodyPr>
            <a:noAutofit/>
          </a:bodyPr>
          <a:lstStyle/>
          <a:p>
            <a:r>
              <a:rPr lang="de-DE" sz="1800" dirty="0"/>
              <a:t>Unser Beschwerdeverfahren für Kinder</a:t>
            </a:r>
          </a:p>
        </p:txBody>
      </p:sp>
      <p:sp>
        <p:nvSpPr>
          <p:cNvPr id="3" name="Inhaltsplatzhalter 2">
            <a:extLst>
              <a:ext uri="{FF2B5EF4-FFF2-40B4-BE49-F238E27FC236}">
                <a16:creationId xmlns:a16="http://schemas.microsoft.com/office/drawing/2014/main" id="{AD40D31A-BE63-4392-8707-77F93E2F6FFA}"/>
              </a:ext>
            </a:extLst>
          </p:cNvPr>
          <p:cNvSpPr>
            <a:spLocks noGrp="1"/>
          </p:cNvSpPr>
          <p:nvPr>
            <p:ph sz="quarter" idx="1"/>
          </p:nvPr>
        </p:nvSpPr>
        <p:spPr>
          <a:xfrm>
            <a:off x="342900" y="899592"/>
            <a:ext cx="5600700" cy="7732344"/>
          </a:xfrm>
        </p:spPr>
        <p:txBody>
          <a:bodyPr>
            <a:normAutofit/>
          </a:bodyPr>
          <a:lstStyle/>
          <a:p>
            <a:pPr marL="0" indent="0">
              <a:buNone/>
            </a:pPr>
            <a:r>
              <a:rPr lang="de-DE" sz="1300" dirty="0">
                <a:solidFill>
                  <a:schemeClr val="accent1"/>
                </a:solidFill>
              </a:rPr>
              <a:t>A) Darüber dürfen sich die Kinder beschweren</a:t>
            </a:r>
          </a:p>
          <a:p>
            <a:pPr marL="0" indent="0">
              <a:buNone/>
            </a:pPr>
            <a:endParaRPr lang="de-DE" sz="1300" dirty="0"/>
          </a:p>
          <a:p>
            <a:pPr>
              <a:buFont typeface="Courier New" panose="02070309020205020404" pitchFamily="49" charset="0"/>
              <a:buChar char="o"/>
            </a:pPr>
            <a:r>
              <a:rPr lang="de-DE" sz="1300" dirty="0"/>
              <a:t>Falsche/ungerechte „Behandlung“ von Kindern, Eltern und Fachkräften</a:t>
            </a:r>
          </a:p>
          <a:p>
            <a:pPr>
              <a:buFont typeface="Courier New" panose="02070309020205020404" pitchFamily="49" charset="0"/>
              <a:buChar char="o"/>
            </a:pPr>
            <a:r>
              <a:rPr lang="de-DE" sz="1300" dirty="0"/>
              <a:t>Über Belange ihres Alltags, z.B. Essensangebot, Abläufe, Zeitmanagement,  das angebotene Material, Angebote und Regeln in der Einrichtung, Toilettengang</a:t>
            </a:r>
          </a:p>
          <a:p>
            <a:pPr>
              <a:buFont typeface="Courier New" panose="02070309020205020404" pitchFamily="49" charset="0"/>
              <a:buChar char="o"/>
            </a:pPr>
            <a:r>
              <a:rPr lang="de-DE" sz="1300" dirty="0"/>
              <a:t>Über Konfliktsituationen</a:t>
            </a:r>
          </a:p>
          <a:p>
            <a:pPr>
              <a:buFont typeface="Courier New" panose="02070309020205020404" pitchFamily="49" charset="0"/>
              <a:buChar char="o"/>
            </a:pPr>
            <a:r>
              <a:rPr lang="de-DE" sz="1300" dirty="0"/>
              <a:t>Wenn sie etwas bedrückt und/oder sie sich unwohl fühlen</a:t>
            </a:r>
          </a:p>
          <a:p>
            <a:pPr>
              <a:buFont typeface="Courier New" panose="02070309020205020404" pitchFamily="49" charset="0"/>
              <a:buChar char="o"/>
            </a:pPr>
            <a:r>
              <a:rPr lang="de-DE" sz="1300" dirty="0"/>
              <a:t>Wenn zu wenig Partizipation gelebt wird und sie nicht in Entscheidungsprozesse miteinbezogen werden</a:t>
            </a:r>
          </a:p>
          <a:p>
            <a:pPr>
              <a:buFont typeface="Courier New" panose="02070309020205020404" pitchFamily="49" charset="0"/>
              <a:buChar char="o"/>
            </a:pPr>
            <a:r>
              <a:rPr lang="de-DE" sz="1300" dirty="0"/>
              <a:t>Wenn ihre Bedürfnisse nicht ernst genommen werden</a:t>
            </a:r>
          </a:p>
          <a:p>
            <a:pPr>
              <a:buFont typeface="Courier New" panose="02070309020205020404" pitchFamily="49" charset="0"/>
              <a:buChar char="o"/>
            </a:pPr>
            <a:endParaRPr lang="de-DE" sz="1300" dirty="0"/>
          </a:p>
          <a:p>
            <a:pPr marL="0" indent="0">
              <a:buNone/>
            </a:pPr>
            <a:r>
              <a:rPr lang="de-DE" sz="1300" dirty="0">
                <a:solidFill>
                  <a:schemeClr val="accent1"/>
                </a:solidFill>
              </a:rPr>
              <a:t>B) Wir regen die Kinder an, Beschwerden zu äußern</a:t>
            </a:r>
          </a:p>
          <a:p>
            <a:pPr marL="0" indent="0">
              <a:buNone/>
            </a:pPr>
            <a:endParaRPr lang="de-DE" sz="1300" dirty="0"/>
          </a:p>
          <a:p>
            <a:pPr>
              <a:buFont typeface="Courier New" panose="02070309020205020404" pitchFamily="49" charset="0"/>
              <a:buChar char="o"/>
            </a:pPr>
            <a:r>
              <a:rPr lang="de-DE" sz="1300" dirty="0"/>
              <a:t>Indem wir die Kinder in all ihren Belangen ernst nehmen</a:t>
            </a:r>
          </a:p>
          <a:p>
            <a:pPr>
              <a:buFont typeface="Courier New" panose="02070309020205020404" pitchFamily="49" charset="0"/>
              <a:buChar char="o"/>
            </a:pPr>
            <a:r>
              <a:rPr lang="de-DE" sz="1300" dirty="0"/>
              <a:t>Indem wir eine gute Vertrauensbasis schaffen</a:t>
            </a:r>
          </a:p>
          <a:p>
            <a:pPr>
              <a:buFont typeface="Courier New" panose="02070309020205020404" pitchFamily="49" charset="0"/>
              <a:buChar char="o"/>
            </a:pPr>
            <a:r>
              <a:rPr lang="de-DE" sz="1300" dirty="0"/>
              <a:t>Indem wir empathisch auf die Kinder eingehen und stets eine offene Kommunikation ermöglichen</a:t>
            </a:r>
          </a:p>
          <a:p>
            <a:pPr>
              <a:buFont typeface="Courier New" panose="02070309020205020404" pitchFamily="49" charset="0"/>
              <a:buChar char="o"/>
            </a:pPr>
            <a:r>
              <a:rPr lang="de-DE" sz="1300" dirty="0"/>
              <a:t>Indem wir Kindern verschiedene Möglichkeiten geben diese zu äußern, z.B. ihre Beschwerde aufmalen, sie verbal äußern im Stuhlkreis oder in Konferenzen</a:t>
            </a:r>
          </a:p>
          <a:p>
            <a:pPr>
              <a:buFont typeface="Courier New" panose="02070309020205020404" pitchFamily="49" charset="0"/>
              <a:buChar char="o"/>
            </a:pPr>
            <a:r>
              <a:rPr lang="de-DE" sz="1300" dirty="0"/>
              <a:t>Indem die Kinder aktiv in den Alltag und in Entscheidungsprozesse mit einbezogen werden</a:t>
            </a:r>
          </a:p>
          <a:p>
            <a:pPr>
              <a:buFont typeface="Courier New" panose="02070309020205020404" pitchFamily="49" charset="0"/>
              <a:buChar char="o"/>
            </a:pPr>
            <a:r>
              <a:rPr lang="de-DE" sz="1300" dirty="0"/>
              <a:t>Indem wir Interesse an der Lebenswelt des Kindes zeigen</a:t>
            </a:r>
          </a:p>
          <a:p>
            <a:pPr>
              <a:buFont typeface="Courier New" panose="02070309020205020404" pitchFamily="49" charset="0"/>
              <a:buChar char="o"/>
            </a:pPr>
            <a:r>
              <a:rPr lang="de-DE" sz="1300" dirty="0"/>
              <a:t>Indem wir Kinderbefragungen durchführen, wobei uns dabei der Elternbeirat aktiv unterstützt</a:t>
            </a:r>
          </a:p>
          <a:p>
            <a:pPr marL="0" indent="0">
              <a:buNone/>
            </a:pPr>
            <a:endParaRPr lang="de-DE" sz="1400" dirty="0"/>
          </a:p>
          <a:p>
            <a:pPr>
              <a:buFont typeface="Courier New" panose="02070309020205020404" pitchFamily="49" charset="0"/>
              <a:buChar char="o"/>
            </a:pPr>
            <a:endParaRPr lang="de-DE" sz="1400" dirty="0"/>
          </a:p>
          <a:p>
            <a:pPr marL="0" indent="0">
              <a:buNone/>
            </a:pPr>
            <a:endParaRPr lang="de-DE" sz="1400" dirty="0"/>
          </a:p>
          <a:p>
            <a:pPr>
              <a:buFont typeface="Courier New" panose="02070309020205020404" pitchFamily="49" charset="0"/>
              <a:buChar char="o"/>
            </a:pPr>
            <a:endParaRPr lang="de-DE" sz="1400" dirty="0"/>
          </a:p>
          <a:p>
            <a:pPr marL="0" indent="0">
              <a:buNone/>
            </a:pPr>
            <a:endParaRPr lang="de-DE" sz="1400" dirty="0"/>
          </a:p>
        </p:txBody>
      </p:sp>
      <p:sp>
        <p:nvSpPr>
          <p:cNvPr id="4" name="Foliennummernplatzhalter 3">
            <a:extLst>
              <a:ext uri="{FF2B5EF4-FFF2-40B4-BE49-F238E27FC236}">
                <a16:creationId xmlns:a16="http://schemas.microsoft.com/office/drawing/2014/main" id="{B4489620-53E7-4800-9CEE-92D4FDA9FF76}"/>
              </a:ext>
            </a:extLst>
          </p:cNvPr>
          <p:cNvSpPr>
            <a:spLocks noGrp="1"/>
          </p:cNvSpPr>
          <p:nvPr>
            <p:ph type="sldNum" sz="quarter" idx="15"/>
          </p:nvPr>
        </p:nvSpPr>
        <p:spPr/>
        <p:txBody>
          <a:bodyPr/>
          <a:lstStyle/>
          <a:p>
            <a:fld id="{28827402-0B34-4E79-AA62-9EBC86E4FCB9}" type="slidenum">
              <a:rPr lang="de-DE" smtClean="0"/>
              <a:t>18</a:t>
            </a:fld>
            <a:endParaRPr lang="de-DE"/>
          </a:p>
        </p:txBody>
      </p:sp>
    </p:spTree>
    <p:extLst>
      <p:ext uri="{BB962C8B-B14F-4D97-AF65-F5344CB8AC3E}">
        <p14:creationId xmlns:p14="http://schemas.microsoft.com/office/powerpoint/2010/main" val="837262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4EB027-E6E3-40EB-946A-CDE2F3DCA928}"/>
              </a:ext>
            </a:extLst>
          </p:cNvPr>
          <p:cNvSpPr>
            <a:spLocks noGrp="1"/>
          </p:cNvSpPr>
          <p:nvPr>
            <p:ph type="title"/>
          </p:nvPr>
        </p:nvSpPr>
        <p:spPr>
          <a:xfrm>
            <a:off x="342900" y="366184"/>
            <a:ext cx="5600700" cy="145880"/>
          </a:xfrm>
        </p:spPr>
        <p:txBody>
          <a:bodyPr>
            <a:normAutofit fontScale="90000"/>
          </a:bodyPr>
          <a:lstStyle/>
          <a:p>
            <a:endParaRPr lang="de-DE" dirty="0"/>
          </a:p>
        </p:txBody>
      </p:sp>
      <p:sp>
        <p:nvSpPr>
          <p:cNvPr id="3" name="Inhaltsplatzhalter 2">
            <a:extLst>
              <a:ext uri="{FF2B5EF4-FFF2-40B4-BE49-F238E27FC236}">
                <a16:creationId xmlns:a16="http://schemas.microsoft.com/office/drawing/2014/main" id="{E88D3400-862B-44DA-9701-FFABD17C2D3A}"/>
              </a:ext>
            </a:extLst>
          </p:cNvPr>
          <p:cNvSpPr>
            <a:spLocks noGrp="1"/>
          </p:cNvSpPr>
          <p:nvPr>
            <p:ph sz="quarter" idx="1"/>
          </p:nvPr>
        </p:nvSpPr>
        <p:spPr>
          <a:xfrm>
            <a:off x="342900" y="611560"/>
            <a:ext cx="5600700" cy="8020376"/>
          </a:xfrm>
        </p:spPr>
        <p:txBody>
          <a:bodyPr>
            <a:normAutofit lnSpcReduction="10000"/>
          </a:bodyPr>
          <a:lstStyle/>
          <a:p>
            <a:pPr marL="0" indent="0">
              <a:buNone/>
            </a:pPr>
            <a:r>
              <a:rPr lang="de-DE" sz="1400" dirty="0">
                <a:solidFill>
                  <a:schemeClr val="accent1"/>
                </a:solidFill>
              </a:rPr>
              <a:t>C)</a:t>
            </a:r>
            <a:r>
              <a:rPr lang="de-DE" sz="1300" dirty="0">
                <a:solidFill>
                  <a:schemeClr val="accent1"/>
                </a:solidFill>
              </a:rPr>
              <a:t>  So gehen wir mit den Beschwerden der Kinder um</a:t>
            </a:r>
          </a:p>
          <a:p>
            <a:pPr marL="0" indent="0">
              <a:buNone/>
            </a:pPr>
            <a:endParaRPr lang="de-DE" sz="1300" dirty="0"/>
          </a:p>
          <a:p>
            <a:pPr>
              <a:buFont typeface="Courier New" panose="02070309020205020404" pitchFamily="49" charset="0"/>
              <a:buChar char="o"/>
            </a:pPr>
            <a:r>
              <a:rPr lang="de-DE" sz="1300" dirty="0"/>
              <a:t>Wir nehmen uns Zeit die Beschwerden ruhig anzuhören und reagieren mit Verständnis und Sensibilität</a:t>
            </a:r>
          </a:p>
          <a:p>
            <a:pPr>
              <a:buFont typeface="Courier New" panose="02070309020205020404" pitchFamily="49" charset="0"/>
              <a:buChar char="o"/>
            </a:pPr>
            <a:r>
              <a:rPr lang="de-DE" sz="1300" dirty="0"/>
              <a:t>Wir nehmen das Gesagte ernst, aber wie hinterfragen die Beschwerden auch</a:t>
            </a:r>
          </a:p>
          <a:p>
            <a:pPr>
              <a:buFont typeface="Courier New" panose="02070309020205020404" pitchFamily="49" charset="0"/>
              <a:buChar char="o"/>
            </a:pPr>
            <a:r>
              <a:rPr lang="de-DE" sz="1300" dirty="0"/>
              <a:t>Wir helfen den Kindern ihre Beschwerden zu verbalisieren</a:t>
            </a:r>
          </a:p>
          <a:p>
            <a:pPr>
              <a:buFont typeface="Courier New" panose="02070309020205020404" pitchFamily="49" charset="0"/>
              <a:buChar char="o"/>
            </a:pPr>
            <a:r>
              <a:rPr lang="de-DE" sz="1300" dirty="0"/>
              <a:t>Je nach Beschwerde wird diese in der Gruppe oder in der Einzelsituation behandelt</a:t>
            </a:r>
          </a:p>
          <a:p>
            <a:pPr>
              <a:buFont typeface="Courier New" panose="02070309020205020404" pitchFamily="49" charset="0"/>
              <a:buChar char="o"/>
            </a:pPr>
            <a:r>
              <a:rPr lang="de-DE" sz="1300" dirty="0"/>
              <a:t>Die Beschwerden werden zeitnah und transparent bearbeitet</a:t>
            </a:r>
          </a:p>
          <a:p>
            <a:pPr>
              <a:buFont typeface="Courier New" panose="02070309020205020404" pitchFamily="49" charset="0"/>
              <a:buChar char="o"/>
            </a:pPr>
            <a:r>
              <a:rPr lang="de-DE" sz="1300" dirty="0"/>
              <a:t>Je nach Beschwerde, machen wir uns Gesprächsnotizen zur Dokumentation und für den Austausch im Klein- und/oder Gesamtteam</a:t>
            </a:r>
          </a:p>
          <a:p>
            <a:pPr>
              <a:buFont typeface="Courier New" panose="02070309020205020404" pitchFamily="49" charset="0"/>
              <a:buChar char="o"/>
            </a:pPr>
            <a:r>
              <a:rPr lang="de-DE" sz="1300" dirty="0"/>
              <a:t>Wir suchen gezielt nach Lösungen und beziehen die Kinder dabei mit ein</a:t>
            </a:r>
          </a:p>
          <a:p>
            <a:pPr>
              <a:buFont typeface="Courier New" panose="02070309020205020404" pitchFamily="49" charset="0"/>
              <a:buChar char="o"/>
            </a:pPr>
            <a:r>
              <a:rPr lang="de-DE" sz="1300" dirty="0"/>
              <a:t>Erarbeitete Lösungswege werden nach einiger Zeit mit dem betroffenen Kind / der Gruppe reflektiert</a:t>
            </a:r>
          </a:p>
          <a:p>
            <a:pPr>
              <a:buFont typeface="Courier New" panose="02070309020205020404" pitchFamily="49" charset="0"/>
              <a:buChar char="o"/>
            </a:pPr>
            <a:r>
              <a:rPr lang="de-DE" sz="1300" dirty="0"/>
              <a:t>Je nach Beschwerde beziehen wir die Eltern mit ein und geben ihnen ein zeitnahes Feedback</a:t>
            </a:r>
          </a:p>
          <a:p>
            <a:pPr>
              <a:buFont typeface="Courier New" panose="02070309020205020404" pitchFamily="49" charset="0"/>
              <a:buChar char="o"/>
            </a:pPr>
            <a:r>
              <a:rPr lang="de-DE" sz="1300" dirty="0"/>
              <a:t>Kinderbeschwerden können auch über die Eltern an uns herangetragen werden. Dies kann persönlich, über den Kummerkasten, einer Elternbefragung oder über die Leitung geschehen. Zudem ist der Umgang mit Elternbeschwerden im allgemeinen Konzept verankert</a:t>
            </a:r>
          </a:p>
          <a:p>
            <a:pPr>
              <a:buFont typeface="Courier New" panose="02070309020205020404" pitchFamily="49" charset="0"/>
              <a:buChar char="o"/>
            </a:pPr>
            <a:endParaRPr lang="de-DE" sz="1400" dirty="0"/>
          </a:p>
          <a:p>
            <a:pPr>
              <a:buFont typeface="Courier New" panose="02070309020205020404" pitchFamily="49" charset="0"/>
              <a:buChar char="o"/>
            </a:pPr>
            <a:endParaRPr lang="de-DE" sz="1400" dirty="0"/>
          </a:p>
          <a:p>
            <a:pPr>
              <a:buFont typeface="Courier New" panose="02070309020205020404" pitchFamily="49" charset="0"/>
              <a:buChar char="o"/>
            </a:pPr>
            <a:endParaRPr lang="de-DE" sz="1400" dirty="0"/>
          </a:p>
          <a:p>
            <a:pPr>
              <a:buFont typeface="Courier New" panose="02070309020205020404" pitchFamily="49" charset="0"/>
              <a:buChar char="o"/>
            </a:pPr>
            <a:endParaRPr lang="de-DE" sz="1400" dirty="0"/>
          </a:p>
          <a:p>
            <a:pPr>
              <a:buFont typeface="Courier New" panose="02070309020205020404" pitchFamily="49" charset="0"/>
              <a:buChar char="o"/>
            </a:pPr>
            <a:endParaRPr lang="de-DE" sz="1400" dirty="0"/>
          </a:p>
          <a:p>
            <a:pPr>
              <a:buFont typeface="Courier New" panose="02070309020205020404" pitchFamily="49" charset="0"/>
              <a:buChar char="o"/>
            </a:pPr>
            <a:endParaRPr lang="de-DE" sz="1400" dirty="0"/>
          </a:p>
          <a:p>
            <a:pPr>
              <a:buFont typeface="Courier New" panose="02070309020205020404" pitchFamily="49" charset="0"/>
              <a:buChar char="o"/>
            </a:pPr>
            <a:endParaRPr lang="de-DE" sz="1400" dirty="0"/>
          </a:p>
          <a:p>
            <a:pPr>
              <a:buFont typeface="Courier New" panose="02070309020205020404" pitchFamily="49" charset="0"/>
              <a:buChar char="o"/>
            </a:pPr>
            <a:endParaRPr lang="de-DE" sz="1400" dirty="0"/>
          </a:p>
          <a:p>
            <a:pPr>
              <a:buFont typeface="Courier New" panose="02070309020205020404" pitchFamily="49" charset="0"/>
              <a:buChar char="o"/>
            </a:pPr>
            <a:endParaRPr lang="de-DE" sz="1400" dirty="0"/>
          </a:p>
          <a:p>
            <a:pPr lvl="5">
              <a:buFont typeface="Courier New" panose="02070309020205020404" pitchFamily="49" charset="0"/>
              <a:buChar char="o"/>
            </a:pPr>
            <a:r>
              <a:rPr lang="de-DE" sz="600" dirty="0"/>
              <a:t>„</a:t>
            </a:r>
          </a:p>
          <a:p>
            <a:pPr marL="0" indent="0">
              <a:buNone/>
            </a:pPr>
            <a:endParaRPr lang="de-DE" sz="1400" dirty="0"/>
          </a:p>
        </p:txBody>
      </p:sp>
      <p:sp>
        <p:nvSpPr>
          <p:cNvPr id="4" name="Foliennummernplatzhalter 3">
            <a:extLst>
              <a:ext uri="{FF2B5EF4-FFF2-40B4-BE49-F238E27FC236}">
                <a16:creationId xmlns:a16="http://schemas.microsoft.com/office/drawing/2014/main" id="{6AFC2E77-2785-472D-8C90-FD54BA31D87C}"/>
              </a:ext>
            </a:extLst>
          </p:cNvPr>
          <p:cNvSpPr>
            <a:spLocks noGrp="1"/>
          </p:cNvSpPr>
          <p:nvPr>
            <p:ph type="sldNum" sz="quarter" idx="15"/>
          </p:nvPr>
        </p:nvSpPr>
        <p:spPr/>
        <p:txBody>
          <a:bodyPr/>
          <a:lstStyle/>
          <a:p>
            <a:fld id="{28827402-0B34-4E79-AA62-9EBC86E4FCB9}" type="slidenum">
              <a:rPr lang="de-DE" smtClean="0"/>
              <a:t>19</a:t>
            </a:fld>
            <a:endParaRPr lang="de-DE"/>
          </a:p>
        </p:txBody>
      </p:sp>
      <p:pic>
        <p:nvPicPr>
          <p:cNvPr id="5" name="Grafik 4">
            <a:extLst>
              <a:ext uri="{FF2B5EF4-FFF2-40B4-BE49-F238E27FC236}">
                <a16:creationId xmlns:a16="http://schemas.microsoft.com/office/drawing/2014/main" id="{8DBE2A69-54B7-4FC7-9A0A-9E2C05E790AB}"/>
              </a:ext>
            </a:extLst>
          </p:cNvPr>
          <p:cNvPicPr>
            <a:picLocks noChangeAspect="1"/>
          </p:cNvPicPr>
          <p:nvPr/>
        </p:nvPicPr>
        <p:blipFill>
          <a:blip r:embed="rId2"/>
          <a:stretch>
            <a:fillRect/>
          </a:stretch>
        </p:blipFill>
        <p:spPr>
          <a:xfrm rot="16200000">
            <a:off x="2022734" y="4987851"/>
            <a:ext cx="2241031" cy="4145633"/>
          </a:xfrm>
          <a:prstGeom prst="rect">
            <a:avLst/>
          </a:prstGeom>
        </p:spPr>
      </p:pic>
    </p:spTree>
    <p:extLst>
      <p:ext uri="{BB962C8B-B14F-4D97-AF65-F5344CB8AC3E}">
        <p14:creationId xmlns:p14="http://schemas.microsoft.com/office/powerpoint/2010/main" val="2008069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FDC8D-4AAE-4C49-9BFA-600BDE7B2206}"/>
              </a:ext>
            </a:extLst>
          </p:cNvPr>
          <p:cNvSpPr>
            <a:spLocks noGrp="1"/>
          </p:cNvSpPr>
          <p:nvPr>
            <p:ph type="title"/>
          </p:nvPr>
        </p:nvSpPr>
        <p:spPr>
          <a:xfrm>
            <a:off x="342900" y="366184"/>
            <a:ext cx="5600700" cy="461400"/>
          </a:xfrm>
        </p:spPr>
        <p:txBody>
          <a:bodyPr>
            <a:normAutofit/>
          </a:bodyPr>
          <a:lstStyle/>
          <a:p>
            <a:r>
              <a:rPr lang="de-DE" sz="2000" dirty="0"/>
              <a:t>GLIEDERUNG</a:t>
            </a:r>
          </a:p>
        </p:txBody>
      </p:sp>
      <p:sp>
        <p:nvSpPr>
          <p:cNvPr id="3" name="Inhaltsplatzhalter 2">
            <a:extLst>
              <a:ext uri="{FF2B5EF4-FFF2-40B4-BE49-F238E27FC236}">
                <a16:creationId xmlns:a16="http://schemas.microsoft.com/office/drawing/2014/main" id="{E83F576E-0C61-47FA-B7CC-41837212D10A}"/>
              </a:ext>
            </a:extLst>
          </p:cNvPr>
          <p:cNvSpPr>
            <a:spLocks noGrp="1"/>
          </p:cNvSpPr>
          <p:nvPr>
            <p:ph sz="quarter" idx="1"/>
          </p:nvPr>
        </p:nvSpPr>
        <p:spPr>
          <a:xfrm>
            <a:off x="342900" y="827584"/>
            <a:ext cx="5600700" cy="7804352"/>
          </a:xfrm>
        </p:spPr>
        <p:txBody>
          <a:bodyPr>
            <a:normAutofit/>
          </a:bodyPr>
          <a:lstStyle/>
          <a:p>
            <a:pPr marL="0" indent="0">
              <a:buNone/>
            </a:pPr>
            <a:endParaRPr lang="de-DE" sz="1400" dirty="0"/>
          </a:p>
          <a:p>
            <a:pPr marL="0" indent="0">
              <a:buNone/>
            </a:pPr>
            <a:endParaRPr lang="de-DE" sz="1400" dirty="0"/>
          </a:p>
          <a:p>
            <a:pPr marL="342900" indent="-342900">
              <a:buAutoNum type="arabicPeriod"/>
            </a:pPr>
            <a:r>
              <a:rPr lang="de-DE" sz="1400" dirty="0"/>
              <a:t>Grundhaltung				            3</a:t>
            </a:r>
          </a:p>
          <a:p>
            <a:pPr marL="342900" indent="-342900">
              <a:buAutoNum type="arabicPeriod"/>
            </a:pPr>
            <a:r>
              <a:rPr lang="de-DE" sz="1400" dirty="0"/>
              <a:t>Kultur der Achtsamkeit			            4</a:t>
            </a:r>
          </a:p>
          <a:p>
            <a:pPr marL="342900" indent="-342900">
              <a:buAutoNum type="arabicPeriod" startAt="3"/>
            </a:pPr>
            <a:r>
              <a:rPr lang="de-DE" sz="1400" dirty="0"/>
              <a:t>Risikoanalyse				            8</a:t>
            </a:r>
          </a:p>
          <a:p>
            <a:pPr marL="342900" indent="-342900">
              <a:buAutoNum type="arabicPeriod" startAt="3"/>
            </a:pPr>
            <a:r>
              <a:rPr lang="de-DE" sz="1400" dirty="0"/>
              <a:t>Personal + Externe Personen			            9</a:t>
            </a:r>
          </a:p>
          <a:p>
            <a:pPr marL="342900" indent="-342900">
              <a:buAutoNum type="arabicPeriod" startAt="5"/>
            </a:pPr>
            <a:r>
              <a:rPr lang="de-DE" sz="1400" dirty="0"/>
              <a:t>Kinderrechte als Maßstab für einen grenzen achtenden Umgang				            13</a:t>
            </a:r>
          </a:p>
          <a:p>
            <a:pPr marL="342900" indent="-342900">
              <a:buAutoNum type="arabicPeriod" startAt="5"/>
            </a:pPr>
            <a:r>
              <a:rPr lang="de-DE" sz="1400" dirty="0"/>
              <a:t>Nähe und Distanz			            15</a:t>
            </a:r>
          </a:p>
          <a:p>
            <a:pPr marL="342900" indent="-342900">
              <a:buAutoNum type="arabicPeriod" startAt="7"/>
            </a:pPr>
            <a:r>
              <a:rPr lang="de-DE" sz="1400" dirty="0"/>
              <a:t>Beschwerdemanagement		                               20</a:t>
            </a:r>
          </a:p>
          <a:p>
            <a:pPr marL="342900" indent="-342900">
              <a:buAutoNum type="arabicPeriod" startAt="7"/>
            </a:pPr>
            <a:r>
              <a:rPr lang="de-DE" sz="1400" dirty="0"/>
              <a:t>Sexualpädagogik          			            23</a:t>
            </a:r>
          </a:p>
          <a:p>
            <a:pPr marL="342900" indent="-342900">
              <a:buAutoNum type="arabicPeriod" startAt="7"/>
            </a:pPr>
            <a:r>
              <a:rPr lang="de-DE" sz="1400" dirty="0"/>
              <a:t>Interventionsplan				            25</a:t>
            </a:r>
          </a:p>
          <a:p>
            <a:pPr marL="342900" indent="-342900">
              <a:buAutoNum type="arabicPeriod" startAt="7"/>
            </a:pPr>
            <a:r>
              <a:rPr lang="de-DE" sz="1400" dirty="0"/>
              <a:t>Qualitätsmanagement und nachhaltige </a:t>
            </a:r>
            <a:r>
              <a:rPr lang="de-DE" sz="1400"/>
              <a:t>Aufarbeitung         26</a:t>
            </a:r>
            <a:endParaRPr lang="de-DE" sz="1400" dirty="0"/>
          </a:p>
          <a:p>
            <a:pPr marL="342900" indent="-342900">
              <a:buAutoNum type="arabicPeriod" startAt="7"/>
            </a:pPr>
            <a:endParaRPr lang="de-DE" sz="1400" dirty="0"/>
          </a:p>
          <a:p>
            <a:pPr marL="342900" indent="-342900">
              <a:buAutoNum type="arabicPeriod" startAt="7"/>
            </a:pPr>
            <a:endParaRPr lang="de-DE" sz="1400" dirty="0"/>
          </a:p>
          <a:p>
            <a:pPr marL="342900" indent="-342900">
              <a:buAutoNum type="arabicPeriod" startAt="7"/>
            </a:pPr>
            <a:endParaRPr lang="de-DE" sz="1400" dirty="0"/>
          </a:p>
          <a:p>
            <a:pPr marL="342900" indent="-342900">
              <a:buAutoNum type="alphaLcParenR"/>
            </a:pPr>
            <a:endParaRPr lang="de-DE" sz="1400" dirty="0"/>
          </a:p>
          <a:p>
            <a:pPr marL="342900" indent="-342900">
              <a:buAutoNum type="arabicPeriod" startAt="5"/>
            </a:pPr>
            <a:endParaRPr lang="de-DE" sz="1400" dirty="0"/>
          </a:p>
          <a:p>
            <a:pPr marL="342900" indent="-342900">
              <a:buAutoNum type="alphaLcParenR"/>
            </a:pPr>
            <a:endParaRPr lang="de-DE" sz="1400" dirty="0"/>
          </a:p>
          <a:p>
            <a:pPr marL="342900" indent="-342900">
              <a:buAutoNum type="alphaLcParenR"/>
            </a:pPr>
            <a:endParaRPr lang="de-DE" sz="1400" dirty="0"/>
          </a:p>
          <a:p>
            <a:pPr marL="342900" indent="-342900">
              <a:buAutoNum type="alphaLcParenR"/>
            </a:pPr>
            <a:endParaRPr lang="de-DE" sz="1400" dirty="0"/>
          </a:p>
          <a:p>
            <a:pPr marL="342900" indent="-342900">
              <a:buAutoNum type="alphaLcParenR"/>
            </a:pPr>
            <a:endParaRPr lang="de-DE" sz="1400" dirty="0"/>
          </a:p>
          <a:p>
            <a:pPr marL="342900" indent="-342900">
              <a:buAutoNum type="alphaLcParenR"/>
            </a:pPr>
            <a:endParaRPr lang="de-DE" sz="1400" dirty="0"/>
          </a:p>
          <a:p>
            <a:pPr marL="342900" indent="-342900">
              <a:buAutoNum type="alphaLcParenR"/>
            </a:pPr>
            <a:endParaRPr lang="de-DE" sz="1400" dirty="0"/>
          </a:p>
          <a:p>
            <a:pPr marL="0" indent="0">
              <a:buNone/>
            </a:pPr>
            <a:r>
              <a:rPr lang="de-DE" sz="900" dirty="0"/>
              <a:t>In dem folgenden Konzept wird aus Gründen der Lesbarkeit ausschließlich die weibliche Form verwendet. Sie bezieht sich auf Personen beiderlei Geschlechts</a:t>
            </a:r>
            <a:r>
              <a:rPr lang="de-DE" sz="800" dirty="0"/>
              <a:t>.</a:t>
            </a:r>
          </a:p>
        </p:txBody>
      </p:sp>
      <p:sp>
        <p:nvSpPr>
          <p:cNvPr id="4" name="Foliennummernplatzhalter 3">
            <a:extLst>
              <a:ext uri="{FF2B5EF4-FFF2-40B4-BE49-F238E27FC236}">
                <a16:creationId xmlns:a16="http://schemas.microsoft.com/office/drawing/2014/main" id="{36637312-B2C9-4E36-939F-D8C77949F34F}"/>
              </a:ext>
            </a:extLst>
          </p:cNvPr>
          <p:cNvSpPr>
            <a:spLocks noGrp="1"/>
          </p:cNvSpPr>
          <p:nvPr>
            <p:ph type="sldNum" sz="quarter" idx="15"/>
          </p:nvPr>
        </p:nvSpPr>
        <p:spPr/>
        <p:txBody>
          <a:bodyPr/>
          <a:lstStyle/>
          <a:p>
            <a:fld id="{28827402-0B34-4E79-AA62-9EBC86E4FCB9}" type="slidenum">
              <a:rPr lang="de-DE" smtClean="0"/>
              <a:t>2</a:t>
            </a:fld>
            <a:endParaRPr lang="de-DE"/>
          </a:p>
        </p:txBody>
      </p:sp>
    </p:spTree>
    <p:extLst>
      <p:ext uri="{BB962C8B-B14F-4D97-AF65-F5344CB8AC3E}">
        <p14:creationId xmlns:p14="http://schemas.microsoft.com/office/powerpoint/2010/main" val="2623271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A8019-5301-4A69-9DA3-06D20B362116}"/>
              </a:ext>
            </a:extLst>
          </p:cNvPr>
          <p:cNvSpPr>
            <a:spLocks noGrp="1"/>
          </p:cNvSpPr>
          <p:nvPr>
            <p:ph type="title"/>
          </p:nvPr>
        </p:nvSpPr>
        <p:spPr>
          <a:xfrm>
            <a:off x="342900" y="366184"/>
            <a:ext cx="5600700" cy="389392"/>
          </a:xfrm>
        </p:spPr>
        <p:txBody>
          <a:bodyPr>
            <a:noAutofit/>
          </a:bodyPr>
          <a:lstStyle/>
          <a:p>
            <a:r>
              <a:rPr lang="de-DE" sz="2000" dirty="0"/>
              <a:t>8) Sexualpädagogik</a:t>
            </a:r>
          </a:p>
        </p:txBody>
      </p:sp>
      <p:sp>
        <p:nvSpPr>
          <p:cNvPr id="3" name="Inhaltsplatzhalter 2">
            <a:extLst>
              <a:ext uri="{FF2B5EF4-FFF2-40B4-BE49-F238E27FC236}">
                <a16:creationId xmlns:a16="http://schemas.microsoft.com/office/drawing/2014/main" id="{47934386-3C15-4383-A86C-A6181EF75E53}"/>
              </a:ext>
            </a:extLst>
          </p:cNvPr>
          <p:cNvSpPr>
            <a:spLocks noGrp="1"/>
          </p:cNvSpPr>
          <p:nvPr>
            <p:ph sz="quarter" idx="1"/>
          </p:nvPr>
        </p:nvSpPr>
        <p:spPr>
          <a:xfrm>
            <a:off x="342900" y="827584"/>
            <a:ext cx="5600700" cy="7804352"/>
          </a:xfrm>
        </p:spPr>
        <p:txBody>
          <a:bodyPr>
            <a:normAutofit lnSpcReduction="10000"/>
          </a:bodyPr>
          <a:lstStyle/>
          <a:p>
            <a:pPr marL="0" indent="0">
              <a:buNone/>
            </a:pPr>
            <a:r>
              <a:rPr lang="de-DE" sz="1300" dirty="0"/>
              <a:t>Die kindliche Sexualität unterscheidet sich im wesentlichen von der erwachsenen Sexualität. Kinder haben unbestritten gleiche oder auch ähnliche körperliche Reaktionen wie Erwachsene, aber Kinder schreiben diesen Erlebnissen eine ganz andere Bedeutung zu als Erwachsene. Für sie ist sie ein Teil einer körperlichen Erfahrung. Das Kind ist neugierig und erkundet spielerisch und oft spontan seinen Körper. Es will seinen Körper mit allen Sinnen erleben und hat ein großes Bedürfnis nach Nähe, Geborgenheit, Vertrauen und Wohlgefühl.</a:t>
            </a:r>
          </a:p>
          <a:p>
            <a:pPr marL="0" indent="0">
              <a:buNone/>
            </a:pPr>
            <a:endParaRPr lang="de-DE" sz="1300" dirty="0"/>
          </a:p>
          <a:p>
            <a:pPr marL="0" indent="0">
              <a:buNone/>
            </a:pPr>
            <a:r>
              <a:rPr lang="de-DE" sz="1300" dirty="0"/>
              <a:t>Im folgenden zeigen wir kurz auf, welche Verhaltensweisen/ Interessen in der Regel in den einzelnen Lebensjahren vorkommen.</a:t>
            </a:r>
          </a:p>
          <a:p>
            <a:pPr marL="0" indent="0">
              <a:buNone/>
            </a:pPr>
            <a:endParaRPr lang="de-DE" sz="1300" dirty="0"/>
          </a:p>
          <a:p>
            <a:pPr marL="0" indent="0">
              <a:buNone/>
            </a:pPr>
            <a:r>
              <a:rPr lang="de-DE" sz="1300" dirty="0">
                <a:solidFill>
                  <a:schemeClr val="tx2"/>
                </a:solidFill>
              </a:rPr>
              <a:t>Kinder im 2.- 3. Lebensjahr</a:t>
            </a:r>
          </a:p>
          <a:p>
            <a:pPr>
              <a:buFont typeface="Courier New" panose="02070309020205020404" pitchFamily="49" charset="0"/>
              <a:buChar char="o"/>
            </a:pPr>
            <a:r>
              <a:rPr lang="de-DE" sz="1300" dirty="0"/>
              <a:t>zeigen ihre Geschlechtsteile</a:t>
            </a:r>
          </a:p>
          <a:p>
            <a:pPr>
              <a:buFont typeface="Courier New" panose="02070309020205020404" pitchFamily="49" charset="0"/>
              <a:buChar char="o"/>
            </a:pPr>
            <a:r>
              <a:rPr lang="de-DE" sz="1300" dirty="0"/>
              <a:t>lernen Begrifflichkeiten dazu</a:t>
            </a:r>
          </a:p>
          <a:p>
            <a:pPr>
              <a:buFont typeface="Courier New" panose="02070309020205020404" pitchFamily="49" charset="0"/>
              <a:buChar char="o"/>
            </a:pPr>
            <a:r>
              <a:rPr lang="de-DE" sz="1300" dirty="0"/>
              <a:t>werden sich ihrer Ausscheidungen bewusst</a:t>
            </a:r>
          </a:p>
          <a:p>
            <a:pPr>
              <a:buFont typeface="Courier New" panose="02070309020205020404" pitchFamily="49" charset="0"/>
              <a:buChar char="o"/>
            </a:pPr>
            <a:r>
              <a:rPr lang="de-DE" sz="1300" dirty="0"/>
              <a:t>berühren sich selbst</a:t>
            </a:r>
          </a:p>
          <a:p>
            <a:pPr marL="0" indent="0">
              <a:buNone/>
            </a:pPr>
            <a:endParaRPr lang="de-DE" sz="1300" dirty="0">
              <a:solidFill>
                <a:schemeClr val="tx2"/>
              </a:solidFill>
            </a:endParaRPr>
          </a:p>
          <a:p>
            <a:pPr marL="0" indent="0">
              <a:buNone/>
            </a:pPr>
            <a:r>
              <a:rPr lang="de-DE" sz="1300" dirty="0">
                <a:solidFill>
                  <a:schemeClr val="tx2"/>
                </a:solidFill>
              </a:rPr>
              <a:t>Kinder im 3.- 4. Lebensjahr</a:t>
            </a:r>
          </a:p>
          <a:p>
            <a:pPr>
              <a:buFont typeface="Courier New" panose="02070309020205020404" pitchFamily="49" charset="0"/>
              <a:buChar char="o"/>
            </a:pPr>
            <a:r>
              <a:rPr lang="de-DE" sz="1300" dirty="0"/>
              <a:t>entwickeln ein Interesse am anderen Geschlecht</a:t>
            </a:r>
          </a:p>
          <a:p>
            <a:pPr>
              <a:buFont typeface="Courier New" panose="02070309020205020404" pitchFamily="49" charset="0"/>
              <a:buChar char="o"/>
            </a:pPr>
            <a:r>
              <a:rPr lang="de-DE" sz="1300" dirty="0"/>
              <a:t>berühren das andere Geschlecht</a:t>
            </a:r>
          </a:p>
          <a:p>
            <a:pPr>
              <a:buFont typeface="Courier New" panose="02070309020205020404" pitchFamily="49" charset="0"/>
              <a:buChar char="o"/>
            </a:pPr>
            <a:r>
              <a:rPr lang="de-DE" sz="1300" dirty="0"/>
              <a:t>beobachten andere beim Umziehen</a:t>
            </a:r>
          </a:p>
          <a:p>
            <a:pPr>
              <a:buFont typeface="Courier New" panose="02070309020205020404" pitchFamily="49" charset="0"/>
              <a:buChar char="o"/>
            </a:pPr>
            <a:r>
              <a:rPr lang="de-DE" sz="1300" dirty="0"/>
              <a:t>blicken in die Toilette</a:t>
            </a:r>
          </a:p>
          <a:p>
            <a:pPr marL="0" indent="0">
              <a:buNone/>
            </a:pPr>
            <a:endParaRPr lang="de-DE" sz="1300" dirty="0">
              <a:solidFill>
                <a:schemeClr val="tx2"/>
              </a:solidFill>
            </a:endParaRPr>
          </a:p>
          <a:p>
            <a:pPr marL="0" indent="0">
              <a:buNone/>
            </a:pPr>
            <a:r>
              <a:rPr lang="de-DE" sz="1300" dirty="0">
                <a:solidFill>
                  <a:schemeClr val="tx2"/>
                </a:solidFill>
              </a:rPr>
              <a:t>Kinder im 4.- 5. Lebensjahr</a:t>
            </a:r>
          </a:p>
          <a:p>
            <a:pPr>
              <a:buFont typeface="Courier New" panose="02070309020205020404" pitchFamily="49" charset="0"/>
              <a:buChar char="o"/>
            </a:pPr>
            <a:r>
              <a:rPr lang="de-DE" sz="1300" dirty="0"/>
              <a:t>stimulieren sich öfter</a:t>
            </a:r>
          </a:p>
          <a:p>
            <a:pPr>
              <a:buFont typeface="Courier New" panose="02070309020205020404" pitchFamily="49" charset="0"/>
              <a:buChar char="o"/>
            </a:pPr>
            <a:r>
              <a:rPr lang="de-DE" sz="1300" dirty="0"/>
              <a:t>entwickeln ein Schamgefühl</a:t>
            </a:r>
          </a:p>
          <a:p>
            <a:pPr>
              <a:buFont typeface="Courier New" panose="02070309020205020404" pitchFamily="49" charset="0"/>
              <a:buChar char="o"/>
            </a:pPr>
            <a:r>
              <a:rPr lang="de-DE" sz="1300" dirty="0"/>
              <a:t>erkennen/ sehen den Unterschied zwischen Mann und Frau</a:t>
            </a:r>
          </a:p>
          <a:p>
            <a:pPr>
              <a:buFont typeface="Courier New" panose="02070309020205020404" pitchFamily="49" charset="0"/>
              <a:buChar char="o"/>
            </a:pPr>
            <a:r>
              <a:rPr lang="de-DE" sz="1300" dirty="0"/>
              <a:t>ahmen viel nach</a:t>
            </a:r>
          </a:p>
          <a:p>
            <a:pPr>
              <a:buFont typeface="Courier New" panose="02070309020205020404" pitchFamily="49" charset="0"/>
              <a:buChar char="o"/>
            </a:pPr>
            <a:r>
              <a:rPr lang="de-DE" sz="1300" dirty="0"/>
              <a:t>zeigen Interesse an der Entstehung des Lebens</a:t>
            </a:r>
          </a:p>
          <a:p>
            <a:pPr>
              <a:buFont typeface="Courier New" panose="02070309020205020404" pitchFamily="49" charset="0"/>
              <a:buChar char="o"/>
            </a:pPr>
            <a:r>
              <a:rPr lang="de-DE" sz="1300" dirty="0"/>
              <a:t>sind aktiver in Rollen- und Doktorspielen</a:t>
            </a:r>
          </a:p>
          <a:p>
            <a:pPr>
              <a:buFont typeface="Courier New" panose="02070309020205020404" pitchFamily="49" charset="0"/>
              <a:buChar char="o"/>
            </a:pPr>
            <a:endParaRPr lang="de-DE" sz="1500" dirty="0">
              <a:solidFill>
                <a:schemeClr val="tx2"/>
              </a:solidFill>
            </a:endParaRPr>
          </a:p>
          <a:p>
            <a:pPr>
              <a:buFont typeface="Courier New" panose="02070309020205020404" pitchFamily="49" charset="0"/>
              <a:buChar char="o"/>
            </a:pPr>
            <a:endParaRPr lang="de-DE" sz="1500" dirty="0"/>
          </a:p>
          <a:p>
            <a:pPr>
              <a:buFont typeface="Courier New" panose="02070309020205020404" pitchFamily="49" charset="0"/>
              <a:buChar char="o"/>
            </a:pPr>
            <a:endParaRPr lang="de-DE" sz="1500" dirty="0"/>
          </a:p>
          <a:p>
            <a:pPr marL="0" indent="0">
              <a:buNone/>
            </a:pPr>
            <a:endParaRPr lang="de-DE" sz="1400" dirty="0"/>
          </a:p>
        </p:txBody>
      </p:sp>
      <p:sp>
        <p:nvSpPr>
          <p:cNvPr id="4" name="Foliennummernplatzhalter 3">
            <a:extLst>
              <a:ext uri="{FF2B5EF4-FFF2-40B4-BE49-F238E27FC236}">
                <a16:creationId xmlns:a16="http://schemas.microsoft.com/office/drawing/2014/main" id="{6D95A8A0-A016-4B0D-80C1-6DF2B6EBD74D}"/>
              </a:ext>
            </a:extLst>
          </p:cNvPr>
          <p:cNvSpPr>
            <a:spLocks noGrp="1"/>
          </p:cNvSpPr>
          <p:nvPr>
            <p:ph type="sldNum" sz="quarter" idx="15"/>
          </p:nvPr>
        </p:nvSpPr>
        <p:spPr/>
        <p:txBody>
          <a:bodyPr/>
          <a:lstStyle/>
          <a:p>
            <a:fld id="{28827402-0B34-4E79-AA62-9EBC86E4FCB9}" type="slidenum">
              <a:rPr lang="de-DE" smtClean="0"/>
              <a:t>20</a:t>
            </a:fld>
            <a:endParaRPr lang="de-DE"/>
          </a:p>
        </p:txBody>
      </p:sp>
    </p:spTree>
    <p:extLst>
      <p:ext uri="{BB962C8B-B14F-4D97-AF65-F5344CB8AC3E}">
        <p14:creationId xmlns:p14="http://schemas.microsoft.com/office/powerpoint/2010/main" val="1914270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EDF54D-AD38-4FD0-A9E5-BCAD12C3A739}"/>
              </a:ext>
            </a:extLst>
          </p:cNvPr>
          <p:cNvSpPr>
            <a:spLocks noGrp="1"/>
          </p:cNvSpPr>
          <p:nvPr>
            <p:ph type="title"/>
          </p:nvPr>
        </p:nvSpPr>
        <p:spPr>
          <a:xfrm>
            <a:off x="342900" y="366184"/>
            <a:ext cx="5600700" cy="145880"/>
          </a:xfrm>
        </p:spPr>
        <p:txBody>
          <a:bodyPr>
            <a:normAutofit fontScale="90000"/>
          </a:bodyPr>
          <a:lstStyle/>
          <a:p>
            <a:endParaRPr lang="de-DE" dirty="0"/>
          </a:p>
        </p:txBody>
      </p:sp>
      <p:sp>
        <p:nvSpPr>
          <p:cNvPr id="3" name="Inhaltsplatzhalter 2">
            <a:extLst>
              <a:ext uri="{FF2B5EF4-FFF2-40B4-BE49-F238E27FC236}">
                <a16:creationId xmlns:a16="http://schemas.microsoft.com/office/drawing/2014/main" id="{5A3BEC6D-3931-419A-949F-2D27E17A7395}"/>
              </a:ext>
            </a:extLst>
          </p:cNvPr>
          <p:cNvSpPr>
            <a:spLocks noGrp="1"/>
          </p:cNvSpPr>
          <p:nvPr>
            <p:ph sz="quarter" idx="1"/>
          </p:nvPr>
        </p:nvSpPr>
        <p:spPr>
          <a:xfrm>
            <a:off x="342900" y="611560"/>
            <a:ext cx="5600700" cy="8020376"/>
          </a:xfrm>
        </p:spPr>
        <p:txBody>
          <a:bodyPr>
            <a:normAutofit fontScale="70000" lnSpcReduction="20000"/>
          </a:bodyPr>
          <a:lstStyle/>
          <a:p>
            <a:pPr marL="0" indent="0">
              <a:buNone/>
            </a:pPr>
            <a:r>
              <a:rPr lang="de-DE" sz="1900" dirty="0">
                <a:solidFill>
                  <a:schemeClr val="tx2"/>
                </a:solidFill>
              </a:rPr>
              <a:t>A) PARTIZIPATION</a:t>
            </a:r>
          </a:p>
          <a:p>
            <a:pPr>
              <a:buFont typeface="Courier New" panose="02070309020205020404" pitchFamily="49" charset="0"/>
              <a:buChar char="o"/>
            </a:pPr>
            <a:r>
              <a:rPr lang="de-DE" sz="1900" dirty="0"/>
              <a:t>Die Kinder haben das Recht, an allen sie betreffenden Entscheidungen entsprechend ihrem Entwicklungsstand beteiligt zu werden. Es ist zugleich ein Recht, sich nicht zu beteiligen.</a:t>
            </a:r>
          </a:p>
          <a:p>
            <a:pPr>
              <a:buFont typeface="Courier New" panose="02070309020205020404" pitchFamily="49" charset="0"/>
              <a:buChar char="o"/>
            </a:pPr>
            <a:r>
              <a:rPr lang="de-DE" sz="1900" dirty="0"/>
              <a:t>Kinderbeteiligung umfasst die Mit- und Selbstbestimmung in alltäglichen Angelegenheiten und vor allem auch bei Angelegenheiten ihres Körpers betreffend.</a:t>
            </a:r>
          </a:p>
          <a:p>
            <a:pPr>
              <a:buFont typeface="Courier New" panose="02070309020205020404" pitchFamily="49" charset="0"/>
              <a:buChar char="o"/>
            </a:pPr>
            <a:r>
              <a:rPr lang="de-DE" sz="1900" dirty="0"/>
              <a:t>Themen der Kinder werden z.B. im Morgenkreis oder Mittagskreis aufgegriffen.</a:t>
            </a:r>
          </a:p>
          <a:p>
            <a:pPr marL="0" indent="0">
              <a:buNone/>
            </a:pPr>
            <a:endParaRPr lang="de-DE" dirty="0"/>
          </a:p>
          <a:p>
            <a:pPr marL="0" indent="0">
              <a:buNone/>
            </a:pPr>
            <a:r>
              <a:rPr lang="de-DE" sz="1900" dirty="0">
                <a:solidFill>
                  <a:schemeClr val="tx2"/>
                </a:solidFill>
              </a:rPr>
              <a:t>B) KÖRPER UND BERÜHRUNGEN</a:t>
            </a:r>
          </a:p>
          <a:p>
            <a:pPr>
              <a:buFont typeface="Courier New" panose="02070309020205020404" pitchFamily="49" charset="0"/>
              <a:buChar char="o"/>
            </a:pPr>
            <a:r>
              <a:rPr lang="de-DE" sz="1900" dirty="0"/>
              <a:t>Wir erarbeiten mit den Kindern den Unterschied zwischen angenehmen und unangenehmen Berührungen. Dafür hat jede Gruppe eine Magnettafel und die Kopie eines Jungen oder Mädchen. Die Kinder können mit Magneten (rot = unangenehm, grün = angenehm), die Körperteile markieren.</a:t>
            </a:r>
          </a:p>
          <a:p>
            <a:pPr>
              <a:buFont typeface="Courier New" panose="02070309020205020404" pitchFamily="49" charset="0"/>
              <a:buChar char="o"/>
            </a:pPr>
            <a:r>
              <a:rPr lang="de-DE" sz="1900" dirty="0"/>
              <a:t>Wir benennen klar die Körperteile und geben ihnen so einen Wortschatz an die Hand, um sich ausdrücken zu können. </a:t>
            </a:r>
          </a:p>
          <a:p>
            <a:pPr>
              <a:buFont typeface="Courier New" panose="02070309020205020404" pitchFamily="49" charset="0"/>
              <a:buChar char="o"/>
            </a:pPr>
            <a:r>
              <a:rPr lang="de-DE" sz="1900" dirty="0"/>
              <a:t>Die Grenzen der Kinder werden akzeptiert und wir helfen ihnen dabei diese Grenzen auch untereinander zu setzen.</a:t>
            </a:r>
          </a:p>
          <a:p>
            <a:pPr>
              <a:buFont typeface="Courier New" panose="02070309020205020404" pitchFamily="49" charset="0"/>
              <a:buChar char="o"/>
            </a:pPr>
            <a:r>
              <a:rPr lang="de-DE" sz="1900" dirty="0"/>
              <a:t>Wir erarbeiten Selbstbildnisse und machen regelmäßige Körperübungen wie z.B. Massagen.</a:t>
            </a:r>
          </a:p>
          <a:p>
            <a:pPr>
              <a:buFont typeface="Courier New" panose="02070309020205020404" pitchFamily="49" charset="0"/>
              <a:buChar char="o"/>
            </a:pPr>
            <a:endParaRPr lang="de-DE" dirty="0"/>
          </a:p>
          <a:p>
            <a:pPr marL="0" indent="0">
              <a:buNone/>
            </a:pPr>
            <a:r>
              <a:rPr lang="de-DE" sz="1900" dirty="0">
                <a:solidFill>
                  <a:schemeClr val="tx2"/>
                </a:solidFill>
              </a:rPr>
              <a:t>C) UMGANG MIT GEFÜHLEN / GEHEIMNISSEN</a:t>
            </a:r>
          </a:p>
          <a:p>
            <a:pPr>
              <a:buFont typeface="Courier New" panose="02070309020205020404" pitchFamily="49" charset="0"/>
              <a:buChar char="o"/>
            </a:pPr>
            <a:r>
              <a:rPr lang="de-DE" sz="1900" dirty="0"/>
              <a:t>Wir helfen den Kindern ihre Gefühle kennen zu lernen und auch zu benennen, z.B. mit einer </a:t>
            </a:r>
            <a:r>
              <a:rPr lang="de-DE" sz="1900" dirty="0" err="1"/>
              <a:t>Gefühleuhr</a:t>
            </a:r>
            <a:r>
              <a:rPr lang="de-DE" sz="1900" dirty="0"/>
              <a:t>, Gefühle pantomimisch darstellen, usw.</a:t>
            </a:r>
          </a:p>
          <a:p>
            <a:pPr>
              <a:buFont typeface="Courier New" panose="02070309020205020404" pitchFamily="49" charset="0"/>
              <a:buChar char="o"/>
            </a:pPr>
            <a:r>
              <a:rPr lang="de-DE" sz="1900" dirty="0"/>
              <a:t>Gefühle und Bedürfnisse der Kinder werden stets ernst genommen.</a:t>
            </a:r>
          </a:p>
          <a:p>
            <a:pPr>
              <a:buFont typeface="Courier New" panose="02070309020205020404" pitchFamily="49" charset="0"/>
              <a:buChar char="o"/>
            </a:pPr>
            <a:r>
              <a:rPr lang="de-DE" sz="1900" dirty="0"/>
              <a:t>Wir erarbeiten den Unterschied zwischen guten und schlechten Geheimnissen, anhand des Bilderbuches „Soll ich es sagen?“ und mit den Geheimnissäcken zur Verdeutlichung.</a:t>
            </a:r>
          </a:p>
          <a:p>
            <a:pPr marL="0" indent="0">
              <a:buNone/>
            </a:pPr>
            <a:endParaRPr lang="de-DE" dirty="0"/>
          </a:p>
          <a:p>
            <a:pPr marL="0" indent="0">
              <a:buNone/>
            </a:pPr>
            <a:endParaRPr lang="de-DE" dirty="0"/>
          </a:p>
        </p:txBody>
      </p:sp>
      <p:sp>
        <p:nvSpPr>
          <p:cNvPr id="4" name="Foliennummernplatzhalter 3">
            <a:extLst>
              <a:ext uri="{FF2B5EF4-FFF2-40B4-BE49-F238E27FC236}">
                <a16:creationId xmlns:a16="http://schemas.microsoft.com/office/drawing/2014/main" id="{D1779320-AD55-4000-8AE4-BF68F1136BE7}"/>
              </a:ext>
            </a:extLst>
          </p:cNvPr>
          <p:cNvSpPr>
            <a:spLocks noGrp="1"/>
          </p:cNvSpPr>
          <p:nvPr>
            <p:ph type="sldNum" sz="quarter" idx="15"/>
          </p:nvPr>
        </p:nvSpPr>
        <p:spPr/>
        <p:txBody>
          <a:bodyPr/>
          <a:lstStyle/>
          <a:p>
            <a:fld id="{28827402-0B34-4E79-AA62-9EBC86E4FCB9}" type="slidenum">
              <a:rPr lang="de-DE" smtClean="0"/>
              <a:t>21</a:t>
            </a:fld>
            <a:endParaRPr lang="de-DE"/>
          </a:p>
        </p:txBody>
      </p:sp>
    </p:spTree>
    <p:extLst>
      <p:ext uri="{BB962C8B-B14F-4D97-AF65-F5344CB8AC3E}">
        <p14:creationId xmlns:p14="http://schemas.microsoft.com/office/powerpoint/2010/main" val="3866589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50D90-8E0B-4EC9-A844-D25EE2D9D8A8}"/>
              </a:ext>
            </a:extLst>
          </p:cNvPr>
          <p:cNvSpPr>
            <a:spLocks noGrp="1"/>
          </p:cNvSpPr>
          <p:nvPr>
            <p:ph type="title"/>
          </p:nvPr>
        </p:nvSpPr>
        <p:spPr>
          <a:xfrm>
            <a:off x="342900" y="366184"/>
            <a:ext cx="5600700" cy="145880"/>
          </a:xfrm>
        </p:spPr>
        <p:txBody>
          <a:bodyPr>
            <a:normAutofit fontScale="90000"/>
          </a:bodyPr>
          <a:lstStyle/>
          <a:p>
            <a:endParaRPr lang="de-DE" dirty="0"/>
          </a:p>
        </p:txBody>
      </p:sp>
      <p:sp>
        <p:nvSpPr>
          <p:cNvPr id="3" name="Inhaltsplatzhalter 2">
            <a:extLst>
              <a:ext uri="{FF2B5EF4-FFF2-40B4-BE49-F238E27FC236}">
                <a16:creationId xmlns:a16="http://schemas.microsoft.com/office/drawing/2014/main" id="{001947BF-D52B-479A-8569-899B4666A003}"/>
              </a:ext>
            </a:extLst>
          </p:cNvPr>
          <p:cNvSpPr>
            <a:spLocks noGrp="1"/>
          </p:cNvSpPr>
          <p:nvPr>
            <p:ph sz="quarter" idx="1"/>
          </p:nvPr>
        </p:nvSpPr>
        <p:spPr>
          <a:xfrm>
            <a:off x="342900" y="512064"/>
            <a:ext cx="5600700" cy="8119872"/>
          </a:xfrm>
        </p:spPr>
        <p:txBody>
          <a:bodyPr>
            <a:normAutofit/>
          </a:bodyPr>
          <a:lstStyle/>
          <a:p>
            <a:pPr marL="0" indent="0">
              <a:buNone/>
            </a:pPr>
            <a:r>
              <a:rPr lang="de-DE" sz="1300" dirty="0">
                <a:solidFill>
                  <a:schemeClr val="tx2"/>
                </a:solidFill>
              </a:rPr>
              <a:t>D) NEIN SAGEN</a:t>
            </a:r>
          </a:p>
          <a:p>
            <a:pPr>
              <a:buFont typeface="Courier New" panose="02070309020205020404" pitchFamily="49" charset="0"/>
              <a:buChar char="o"/>
            </a:pPr>
            <a:r>
              <a:rPr lang="de-DE" sz="1300" dirty="0"/>
              <a:t>Wir helfen den Kindern „Nein“ zu sagen, wenn sie persönliche Grenzen ziehen möchten. Die Bilderbücher wie „Das kleine und das große Nein“ oder „Mein Körper gehört mir“ dienen uns als Grundlage.</a:t>
            </a:r>
          </a:p>
          <a:p>
            <a:pPr>
              <a:buFont typeface="Courier New" panose="02070309020205020404" pitchFamily="49" charset="0"/>
              <a:buChar char="o"/>
            </a:pPr>
            <a:r>
              <a:rPr lang="de-DE" sz="1300" dirty="0"/>
              <a:t>Körperübungen, wie z.B. sich in den sicheren Stand stellen und ein Nein mit der Hand zu signalisieren wird jährlich erarbeitet.</a:t>
            </a:r>
          </a:p>
          <a:p>
            <a:pPr>
              <a:buFont typeface="Courier New" panose="02070309020205020404" pitchFamily="49" charset="0"/>
              <a:buChar char="o"/>
            </a:pPr>
            <a:r>
              <a:rPr lang="de-DE" sz="1300" dirty="0"/>
              <a:t>Übungen mit dem Kindermegaphon verdeutlichen die Wirkung  klar und laut „Nein“ zu sagen.</a:t>
            </a:r>
          </a:p>
          <a:p>
            <a:pPr marL="0" indent="0">
              <a:buNone/>
            </a:pPr>
            <a:endParaRPr lang="de-DE" sz="1300" dirty="0"/>
          </a:p>
          <a:p>
            <a:pPr marL="0" indent="0">
              <a:buNone/>
            </a:pPr>
            <a:r>
              <a:rPr lang="de-DE" sz="1300" dirty="0">
                <a:solidFill>
                  <a:schemeClr val="tx2"/>
                </a:solidFill>
              </a:rPr>
              <a:t>E) SAUBERKEITSERZIEHUNG UND WICKELN DER KINDER</a:t>
            </a:r>
          </a:p>
          <a:p>
            <a:pPr>
              <a:buFont typeface="Courier New" panose="02070309020205020404" pitchFamily="49" charset="0"/>
              <a:buChar char="o"/>
            </a:pPr>
            <a:r>
              <a:rPr lang="de-DE" sz="1300" dirty="0"/>
              <a:t>Wir als Kindergarten unterstützen die Eltern bei der Sauberkeitserziehung, initiieren sie aber nicht .</a:t>
            </a:r>
          </a:p>
          <a:p>
            <a:pPr>
              <a:buFont typeface="Courier New" panose="02070309020205020404" pitchFamily="49" charset="0"/>
              <a:buChar char="o"/>
            </a:pPr>
            <a:r>
              <a:rPr lang="de-DE" sz="1300" dirty="0"/>
              <a:t>Wir bauen sowohl bei Eltern, als auch Kindern keinen Druck auf.</a:t>
            </a:r>
          </a:p>
          <a:p>
            <a:pPr>
              <a:buFont typeface="Courier New" panose="02070309020205020404" pitchFamily="49" charset="0"/>
              <a:buChar char="o"/>
            </a:pPr>
            <a:r>
              <a:rPr lang="de-DE" sz="1300" dirty="0"/>
              <a:t>Jedes Kind hat seinen eigenen Zeitplan.</a:t>
            </a:r>
          </a:p>
          <a:p>
            <a:pPr>
              <a:buFont typeface="Courier New" panose="02070309020205020404" pitchFamily="49" charset="0"/>
              <a:buChar char="o"/>
            </a:pPr>
            <a:r>
              <a:rPr lang="de-DE" sz="1300" dirty="0"/>
              <a:t>Es werden keine Toilettengänge geübt, aber wir erinnern die Kinder daran.</a:t>
            </a:r>
          </a:p>
          <a:p>
            <a:pPr>
              <a:buFont typeface="Courier New" panose="02070309020205020404" pitchFamily="49" charset="0"/>
              <a:buChar char="o"/>
            </a:pPr>
            <a:r>
              <a:rPr lang="de-DE" sz="1300" dirty="0"/>
              <a:t>Loben aber kein Belohnen ist unser Grundsatz.</a:t>
            </a:r>
          </a:p>
          <a:p>
            <a:pPr>
              <a:buFont typeface="Courier New" panose="02070309020205020404" pitchFamily="49" charset="0"/>
              <a:buChar char="o"/>
            </a:pPr>
            <a:r>
              <a:rPr lang="de-DE" sz="1300" dirty="0"/>
              <a:t>Kein Schimpfen und keine Kritik, wenn den Kindern ein Missgeschick (Einnässen, Einkoten) passiert.</a:t>
            </a:r>
          </a:p>
          <a:p>
            <a:pPr>
              <a:buFont typeface="Courier New" panose="02070309020205020404" pitchFamily="49" charset="0"/>
              <a:buChar char="o"/>
            </a:pPr>
            <a:r>
              <a:rPr lang="de-DE" sz="1300" dirty="0"/>
              <a:t>Jedes Kind entscheidet selbst von wem es gewickelt wird und wer es beim Toilettengang begleitet.</a:t>
            </a:r>
          </a:p>
          <a:p>
            <a:pPr>
              <a:buFont typeface="Courier New" panose="02070309020205020404" pitchFamily="49" charset="0"/>
              <a:buChar char="o"/>
            </a:pPr>
            <a:r>
              <a:rPr lang="de-DE" sz="1300" dirty="0"/>
              <a:t>Der Wickelbeutel des Kindes hängt im Wickelbereich.</a:t>
            </a:r>
          </a:p>
          <a:p>
            <a:pPr>
              <a:buFont typeface="Courier New" panose="02070309020205020404" pitchFamily="49" charset="0"/>
              <a:buChar char="o"/>
            </a:pPr>
            <a:r>
              <a:rPr lang="de-DE" sz="1300" dirty="0"/>
              <a:t>Bei einem Missgeschick wird die Privatsphäre und das Schamgefühl des Kindes beachtet.</a:t>
            </a:r>
          </a:p>
          <a:p>
            <a:pPr>
              <a:buFont typeface="Courier New" panose="02070309020205020404" pitchFamily="49" charset="0"/>
              <a:buChar char="o"/>
            </a:pPr>
            <a:r>
              <a:rPr lang="de-DE" sz="1300" dirty="0"/>
              <a:t>Wir bieten dem Kind Hilfestellung beim Umziehen an.</a:t>
            </a:r>
          </a:p>
          <a:p>
            <a:pPr>
              <a:buFont typeface="Courier New" panose="02070309020205020404" pitchFamily="49" charset="0"/>
              <a:buChar char="o"/>
            </a:pPr>
            <a:r>
              <a:rPr lang="de-DE" sz="1300" dirty="0"/>
              <a:t>Wir tauschen uns regelmäßig mit den Eltern aus.</a:t>
            </a:r>
          </a:p>
          <a:p>
            <a:pPr>
              <a:buFont typeface="Courier New" panose="02070309020205020404" pitchFamily="49" charset="0"/>
              <a:buChar char="o"/>
            </a:pPr>
            <a:r>
              <a:rPr lang="de-DE" sz="1300" dirty="0"/>
              <a:t>Auszubildende werden im Umgang mit Toilettengängen und Wickeln geschult.</a:t>
            </a:r>
          </a:p>
          <a:p>
            <a:pPr marL="0" indent="0">
              <a:buNone/>
            </a:pPr>
            <a:endParaRPr lang="de-DE" sz="1300" dirty="0"/>
          </a:p>
          <a:p>
            <a:pPr marL="0" indent="0">
              <a:buNone/>
            </a:pPr>
            <a:endParaRPr lang="de-DE" sz="1300" dirty="0">
              <a:solidFill>
                <a:schemeClr val="tx2"/>
              </a:solidFill>
            </a:endParaRPr>
          </a:p>
          <a:p>
            <a:pPr marL="0" indent="0">
              <a:buNone/>
            </a:pPr>
            <a:endParaRPr lang="de-DE" sz="1400" dirty="0"/>
          </a:p>
          <a:p>
            <a:pPr marL="0" indent="0">
              <a:buNone/>
            </a:pPr>
            <a:endParaRPr lang="de-DE" sz="1400" dirty="0"/>
          </a:p>
          <a:p>
            <a:pPr marL="0" indent="0">
              <a:buNone/>
            </a:pPr>
            <a:endParaRPr lang="de-DE" sz="1400" dirty="0"/>
          </a:p>
        </p:txBody>
      </p:sp>
      <p:sp>
        <p:nvSpPr>
          <p:cNvPr id="4" name="Foliennummernplatzhalter 3">
            <a:extLst>
              <a:ext uri="{FF2B5EF4-FFF2-40B4-BE49-F238E27FC236}">
                <a16:creationId xmlns:a16="http://schemas.microsoft.com/office/drawing/2014/main" id="{07550B14-3346-482F-9631-11B86AEF8540}"/>
              </a:ext>
            </a:extLst>
          </p:cNvPr>
          <p:cNvSpPr>
            <a:spLocks noGrp="1"/>
          </p:cNvSpPr>
          <p:nvPr>
            <p:ph type="sldNum" sz="quarter" idx="15"/>
          </p:nvPr>
        </p:nvSpPr>
        <p:spPr/>
        <p:txBody>
          <a:bodyPr/>
          <a:lstStyle/>
          <a:p>
            <a:fld id="{28827402-0B34-4E79-AA62-9EBC86E4FCB9}" type="slidenum">
              <a:rPr lang="de-DE" smtClean="0"/>
              <a:t>22</a:t>
            </a:fld>
            <a:endParaRPr lang="de-DE"/>
          </a:p>
        </p:txBody>
      </p:sp>
    </p:spTree>
    <p:extLst>
      <p:ext uri="{BB962C8B-B14F-4D97-AF65-F5344CB8AC3E}">
        <p14:creationId xmlns:p14="http://schemas.microsoft.com/office/powerpoint/2010/main" val="2520316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1CCFEE-C968-44E4-90BA-B09DCE9DFFC0}"/>
              </a:ext>
            </a:extLst>
          </p:cNvPr>
          <p:cNvSpPr>
            <a:spLocks noGrp="1"/>
          </p:cNvSpPr>
          <p:nvPr>
            <p:ph type="title"/>
          </p:nvPr>
        </p:nvSpPr>
        <p:spPr>
          <a:xfrm>
            <a:off x="342900" y="366184"/>
            <a:ext cx="5600700" cy="145880"/>
          </a:xfrm>
        </p:spPr>
        <p:txBody>
          <a:bodyPr>
            <a:normAutofit fontScale="90000"/>
          </a:bodyPr>
          <a:lstStyle/>
          <a:p>
            <a:endParaRPr lang="de-DE" dirty="0"/>
          </a:p>
        </p:txBody>
      </p:sp>
      <p:sp>
        <p:nvSpPr>
          <p:cNvPr id="3" name="Inhaltsplatzhalter 2">
            <a:extLst>
              <a:ext uri="{FF2B5EF4-FFF2-40B4-BE49-F238E27FC236}">
                <a16:creationId xmlns:a16="http://schemas.microsoft.com/office/drawing/2014/main" id="{9694A3E0-BCB2-4205-B076-2288E9302346}"/>
              </a:ext>
            </a:extLst>
          </p:cNvPr>
          <p:cNvSpPr>
            <a:spLocks noGrp="1"/>
          </p:cNvSpPr>
          <p:nvPr>
            <p:ph sz="quarter" idx="1"/>
          </p:nvPr>
        </p:nvSpPr>
        <p:spPr>
          <a:xfrm>
            <a:off x="342900" y="611560"/>
            <a:ext cx="5600700" cy="8020376"/>
          </a:xfrm>
        </p:spPr>
        <p:txBody>
          <a:bodyPr>
            <a:normAutofit/>
          </a:bodyPr>
          <a:lstStyle/>
          <a:p>
            <a:pPr marL="0" indent="0">
              <a:buNone/>
            </a:pPr>
            <a:r>
              <a:rPr lang="de-DE" sz="1300" dirty="0">
                <a:solidFill>
                  <a:schemeClr val="tx2"/>
                </a:solidFill>
              </a:rPr>
              <a:t>F) UMGANG MIT DOKTORSPIELEN</a:t>
            </a:r>
          </a:p>
          <a:p>
            <a:pPr>
              <a:buFont typeface="Courier New" panose="02070309020205020404" pitchFamily="49" charset="0"/>
              <a:buChar char="o"/>
            </a:pPr>
            <a:r>
              <a:rPr lang="de-DE" sz="1300" dirty="0"/>
              <a:t>Jedes Kind entscheidet selbst ob und mit wem es Doktorspiele spielen will.</a:t>
            </a:r>
          </a:p>
          <a:p>
            <a:pPr>
              <a:buFont typeface="Courier New" panose="02070309020205020404" pitchFamily="49" charset="0"/>
              <a:buChar char="o"/>
            </a:pPr>
            <a:r>
              <a:rPr lang="de-DE" sz="1300" dirty="0"/>
              <a:t>Wir sehen Doktorspiele als Teil der natürlichen Entwicklung.</a:t>
            </a:r>
          </a:p>
          <a:p>
            <a:pPr>
              <a:buFont typeface="Courier New" panose="02070309020205020404" pitchFamily="49" charset="0"/>
              <a:buChar char="o"/>
            </a:pPr>
            <a:r>
              <a:rPr lang="de-DE" sz="1300" dirty="0"/>
              <a:t>Wir beachten das individuelle Machtgefälle (psychisch und physisch) zwischen den Kindern.</a:t>
            </a:r>
          </a:p>
          <a:p>
            <a:pPr>
              <a:buFont typeface="Courier New" panose="02070309020205020404" pitchFamily="49" charset="0"/>
              <a:buChar char="o"/>
            </a:pPr>
            <a:r>
              <a:rPr lang="de-DE" sz="1300" dirty="0"/>
              <a:t>Wir haben „unbeobachtete“ Bereiche im Blick.</a:t>
            </a:r>
          </a:p>
          <a:p>
            <a:pPr>
              <a:buFont typeface="Courier New" panose="02070309020205020404" pitchFamily="49" charset="0"/>
              <a:buChar char="o"/>
            </a:pPr>
            <a:r>
              <a:rPr lang="de-DE" sz="1300" dirty="0"/>
              <a:t>Jugendliche und Erwachsene nehmen nicht an Doktorspielen teil.</a:t>
            </a:r>
          </a:p>
          <a:p>
            <a:pPr>
              <a:buFont typeface="Courier New" panose="02070309020205020404" pitchFamily="49" charset="0"/>
              <a:buChar char="o"/>
            </a:pPr>
            <a:r>
              <a:rPr lang="de-DE" sz="1300" dirty="0"/>
              <a:t>Wir benennen die Körperteile klar, wie z.B. Penis, Scheide.</a:t>
            </a:r>
          </a:p>
          <a:p>
            <a:pPr>
              <a:buFont typeface="Courier New" panose="02070309020205020404" pitchFamily="49" charset="0"/>
              <a:buChar char="o"/>
            </a:pPr>
            <a:r>
              <a:rPr lang="de-DE" sz="1300" dirty="0"/>
              <a:t>Es darf nichts in Körperöffnungen gesteckt werden und Körperöffnungen dürfen nicht mit der Zunge </a:t>
            </a:r>
            <a:r>
              <a:rPr lang="de-DE" sz="1300"/>
              <a:t>berührt werden.</a:t>
            </a:r>
            <a:endParaRPr lang="de-DE" sz="1300" dirty="0"/>
          </a:p>
          <a:p>
            <a:pPr>
              <a:buFont typeface="Courier New" panose="02070309020205020404" pitchFamily="49" charset="0"/>
              <a:buChar char="o"/>
            </a:pPr>
            <a:r>
              <a:rPr lang="de-DE" sz="1300" dirty="0"/>
              <a:t>Wir beantworten Fragen, die uns gestellt werden, übernehmen aber keine aktive Aufklärungsarbeit.</a:t>
            </a:r>
          </a:p>
          <a:p>
            <a:pPr>
              <a:buFont typeface="Courier New" panose="02070309020205020404" pitchFamily="49" charset="0"/>
              <a:buChar char="o"/>
            </a:pPr>
            <a:r>
              <a:rPr lang="de-DE" sz="1300" dirty="0"/>
              <a:t>Das Hilfe holen von Kindern werten wir nicht als Petzen.</a:t>
            </a:r>
          </a:p>
          <a:p>
            <a:pPr>
              <a:buFont typeface="Courier New" panose="02070309020205020404" pitchFamily="49" charset="0"/>
              <a:buChar char="o"/>
            </a:pPr>
            <a:r>
              <a:rPr lang="de-DE" sz="1300" dirty="0"/>
              <a:t>Bei Gesprächen oder Fragen unter Kindern gelten für uns folgende Grundsätze: Beobachten, Hinhören, Nachfragen oder die Frage an das Kind zurückgeben, evtl. die Frage auf später verschieden, „Du musst nicht immer perfekt reagieren!“, wir tauschen uns im Kleinteam aus.</a:t>
            </a:r>
          </a:p>
          <a:p>
            <a:pPr marL="0" indent="0">
              <a:buNone/>
            </a:pPr>
            <a:endParaRPr lang="de-DE" sz="1300" dirty="0">
              <a:solidFill>
                <a:schemeClr val="tx2"/>
              </a:solidFill>
            </a:endParaRPr>
          </a:p>
          <a:p>
            <a:pPr marL="0" indent="0">
              <a:buNone/>
            </a:pPr>
            <a:r>
              <a:rPr lang="de-DE" sz="1300" dirty="0">
                <a:solidFill>
                  <a:schemeClr val="tx2"/>
                </a:solidFill>
              </a:rPr>
              <a:t>G) UMGANG MIT KINDERN, DIE SICH SELBST STIMULIEREN</a:t>
            </a:r>
          </a:p>
          <a:p>
            <a:pPr>
              <a:buFont typeface="Courier New" panose="02070309020205020404" pitchFamily="49" charset="0"/>
              <a:buChar char="o"/>
            </a:pPr>
            <a:r>
              <a:rPr lang="de-DE" sz="1300" dirty="0"/>
              <a:t>Wir schimpfen und kritisieren das Kind nicht, wenn wir es dabei entdecken.</a:t>
            </a:r>
          </a:p>
          <a:p>
            <a:pPr>
              <a:buFont typeface="Courier New" panose="02070309020205020404" pitchFamily="49" charset="0"/>
              <a:buChar char="o"/>
            </a:pPr>
            <a:r>
              <a:rPr lang="de-DE" sz="1300" dirty="0"/>
              <a:t>Wir bieten den Kindern einen geeigneten Platz dafür an und fördern somit das Schamgefühl der Kinder. Als Erklärung für die Kinder kann folgender Satz dienen: „Zum Kochen gibt es die Küche, zum Waschen das Badezimmer…</a:t>
            </a:r>
          </a:p>
          <a:p>
            <a:pPr>
              <a:buFont typeface="Courier New" panose="02070309020205020404" pitchFamily="49" charset="0"/>
              <a:buChar char="o"/>
            </a:pPr>
            <a:r>
              <a:rPr lang="de-DE" sz="1300" dirty="0"/>
              <a:t>Dem Kind Zeit und Raum geben.</a:t>
            </a:r>
          </a:p>
          <a:p>
            <a:pPr>
              <a:buFont typeface="Courier New" panose="02070309020205020404" pitchFamily="49" charset="0"/>
              <a:buChar char="o"/>
            </a:pPr>
            <a:r>
              <a:rPr lang="de-DE" sz="1300" dirty="0"/>
              <a:t>Beobachten wie häufig die Selbststimulation vorkommt und den Hintergrund reflektieren (ist es ein Teil der kindlichen Entwicklung oder dient es dem Stressabbau).</a:t>
            </a:r>
          </a:p>
          <a:p>
            <a:pPr>
              <a:buFont typeface="Courier New" panose="02070309020205020404" pitchFamily="49" charset="0"/>
              <a:buChar char="o"/>
            </a:pPr>
            <a:r>
              <a:rPr lang="de-DE" sz="1300" dirty="0"/>
              <a:t>Zur Stimulation wird nichts in Körperöffnungen gesteckt und aus hygienischen Gründen sollte das Kind angezogen bleiben.</a:t>
            </a:r>
          </a:p>
          <a:p>
            <a:pPr marL="0" indent="0">
              <a:buNone/>
            </a:pPr>
            <a:endParaRPr lang="de-DE" sz="1300" dirty="0"/>
          </a:p>
          <a:p>
            <a:pPr marL="0" indent="0">
              <a:buNone/>
            </a:pPr>
            <a:endParaRPr lang="de-DE" dirty="0"/>
          </a:p>
        </p:txBody>
      </p:sp>
      <p:sp>
        <p:nvSpPr>
          <p:cNvPr id="4" name="Foliennummernplatzhalter 3">
            <a:extLst>
              <a:ext uri="{FF2B5EF4-FFF2-40B4-BE49-F238E27FC236}">
                <a16:creationId xmlns:a16="http://schemas.microsoft.com/office/drawing/2014/main" id="{D0758A3F-35E4-44D1-8F63-2B73AA657E15}"/>
              </a:ext>
            </a:extLst>
          </p:cNvPr>
          <p:cNvSpPr>
            <a:spLocks noGrp="1"/>
          </p:cNvSpPr>
          <p:nvPr>
            <p:ph type="sldNum" sz="quarter" idx="15"/>
          </p:nvPr>
        </p:nvSpPr>
        <p:spPr/>
        <p:txBody>
          <a:bodyPr/>
          <a:lstStyle/>
          <a:p>
            <a:fld id="{28827402-0B34-4E79-AA62-9EBC86E4FCB9}" type="slidenum">
              <a:rPr lang="de-DE" smtClean="0"/>
              <a:t>23</a:t>
            </a:fld>
            <a:endParaRPr lang="de-DE"/>
          </a:p>
        </p:txBody>
      </p:sp>
    </p:spTree>
    <p:extLst>
      <p:ext uri="{BB962C8B-B14F-4D97-AF65-F5344CB8AC3E}">
        <p14:creationId xmlns:p14="http://schemas.microsoft.com/office/powerpoint/2010/main" val="637073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29C36-7E72-4E3A-AABD-F0A3253A41D9}"/>
              </a:ext>
            </a:extLst>
          </p:cNvPr>
          <p:cNvSpPr>
            <a:spLocks noGrp="1"/>
          </p:cNvSpPr>
          <p:nvPr>
            <p:ph type="title"/>
          </p:nvPr>
        </p:nvSpPr>
        <p:spPr>
          <a:xfrm>
            <a:off x="342900" y="366184"/>
            <a:ext cx="5600700" cy="145880"/>
          </a:xfrm>
        </p:spPr>
        <p:txBody>
          <a:bodyPr>
            <a:normAutofit fontScale="90000"/>
          </a:bodyPr>
          <a:lstStyle/>
          <a:p>
            <a:endParaRPr lang="de-DE" dirty="0"/>
          </a:p>
        </p:txBody>
      </p:sp>
      <p:sp>
        <p:nvSpPr>
          <p:cNvPr id="3" name="Inhaltsplatzhalter 2">
            <a:extLst>
              <a:ext uri="{FF2B5EF4-FFF2-40B4-BE49-F238E27FC236}">
                <a16:creationId xmlns:a16="http://schemas.microsoft.com/office/drawing/2014/main" id="{8640E103-83A3-4DE3-B02F-111A239CDD65}"/>
              </a:ext>
            </a:extLst>
          </p:cNvPr>
          <p:cNvSpPr>
            <a:spLocks noGrp="1"/>
          </p:cNvSpPr>
          <p:nvPr>
            <p:ph sz="quarter" idx="1"/>
          </p:nvPr>
        </p:nvSpPr>
        <p:spPr>
          <a:xfrm>
            <a:off x="342900" y="683568"/>
            <a:ext cx="5600700" cy="7948368"/>
          </a:xfrm>
        </p:spPr>
        <p:txBody>
          <a:bodyPr/>
          <a:lstStyle/>
          <a:p>
            <a:pPr marL="0" indent="0">
              <a:buNone/>
            </a:pPr>
            <a:r>
              <a:rPr lang="de-DE" sz="1300" dirty="0">
                <a:solidFill>
                  <a:schemeClr val="tx2"/>
                </a:solidFill>
              </a:rPr>
              <a:t>H) EINBEZIEHEN DER ELTERN</a:t>
            </a:r>
          </a:p>
          <a:p>
            <a:pPr>
              <a:buFont typeface="Courier New" panose="02070309020205020404" pitchFamily="49" charset="0"/>
              <a:buChar char="o"/>
            </a:pPr>
            <a:r>
              <a:rPr lang="de-DE" sz="1300" dirty="0"/>
              <a:t>Jährlicher Büchertisch mit Auslage von Flyern.</a:t>
            </a:r>
          </a:p>
          <a:p>
            <a:pPr>
              <a:buFont typeface="Courier New" panose="02070309020205020404" pitchFamily="49" charset="0"/>
              <a:buChar char="o"/>
            </a:pPr>
            <a:r>
              <a:rPr lang="de-DE" sz="1300" dirty="0"/>
              <a:t>Informationen über stattfindende Projekte zum Thema im Haus, z.B. über Elternbriefe, Aushänge.</a:t>
            </a:r>
          </a:p>
          <a:p>
            <a:pPr>
              <a:buFont typeface="Courier New" panose="02070309020205020404" pitchFamily="49" charset="0"/>
              <a:buChar char="o"/>
            </a:pPr>
            <a:r>
              <a:rPr lang="de-DE" sz="1300" dirty="0"/>
              <a:t>Elternbefragung im Bereich Beschwerdemanagement.</a:t>
            </a:r>
          </a:p>
          <a:p>
            <a:pPr>
              <a:buFont typeface="Courier New" panose="02070309020205020404" pitchFamily="49" charset="0"/>
              <a:buChar char="o"/>
            </a:pPr>
            <a:r>
              <a:rPr lang="de-DE" sz="1300" dirty="0"/>
              <a:t>Den Eltern wird der Wickelbereich vorgestellt.</a:t>
            </a:r>
          </a:p>
          <a:p>
            <a:pPr>
              <a:buFont typeface="Courier New" panose="02070309020205020404" pitchFamily="49" charset="0"/>
              <a:buChar char="o"/>
            </a:pPr>
            <a:r>
              <a:rPr lang="de-DE" sz="1300" dirty="0"/>
              <a:t>Die Eltern haben Einsicht in unser Konzept und es erfolgt ein Austausch über das sexualpädagogische Konzept.</a:t>
            </a:r>
          </a:p>
          <a:p>
            <a:endParaRPr lang="de-DE" dirty="0"/>
          </a:p>
          <a:p>
            <a:endParaRPr lang="de-DE" dirty="0"/>
          </a:p>
          <a:p>
            <a:endParaRPr lang="de-DE" dirty="0"/>
          </a:p>
        </p:txBody>
      </p:sp>
      <p:sp>
        <p:nvSpPr>
          <p:cNvPr id="4" name="Foliennummernplatzhalter 3">
            <a:extLst>
              <a:ext uri="{FF2B5EF4-FFF2-40B4-BE49-F238E27FC236}">
                <a16:creationId xmlns:a16="http://schemas.microsoft.com/office/drawing/2014/main" id="{FCBFCBB2-E2BB-48E4-9FE5-440F2EFAF3AE}"/>
              </a:ext>
            </a:extLst>
          </p:cNvPr>
          <p:cNvSpPr>
            <a:spLocks noGrp="1"/>
          </p:cNvSpPr>
          <p:nvPr>
            <p:ph type="sldNum" sz="quarter" idx="15"/>
          </p:nvPr>
        </p:nvSpPr>
        <p:spPr/>
        <p:txBody>
          <a:bodyPr/>
          <a:lstStyle/>
          <a:p>
            <a:fld id="{28827402-0B34-4E79-AA62-9EBC86E4FCB9}" type="slidenum">
              <a:rPr lang="de-DE" smtClean="0"/>
              <a:t>24</a:t>
            </a:fld>
            <a:endParaRPr lang="de-DE"/>
          </a:p>
        </p:txBody>
      </p:sp>
      <p:pic>
        <p:nvPicPr>
          <p:cNvPr id="5" name="Grafik 4">
            <a:extLst>
              <a:ext uri="{FF2B5EF4-FFF2-40B4-BE49-F238E27FC236}">
                <a16:creationId xmlns:a16="http://schemas.microsoft.com/office/drawing/2014/main" id="{B015CDBE-F98A-48ED-87EF-9B2EA8253DAA}"/>
              </a:ext>
            </a:extLst>
          </p:cNvPr>
          <p:cNvPicPr>
            <a:picLocks noChangeAspect="1"/>
          </p:cNvPicPr>
          <p:nvPr/>
        </p:nvPicPr>
        <p:blipFill>
          <a:blip r:embed="rId2"/>
          <a:stretch>
            <a:fillRect/>
          </a:stretch>
        </p:blipFill>
        <p:spPr>
          <a:xfrm rot="16200000">
            <a:off x="2733507" y="3899340"/>
            <a:ext cx="2494377" cy="1535440"/>
          </a:xfrm>
          <a:prstGeom prst="rect">
            <a:avLst/>
          </a:prstGeom>
        </p:spPr>
      </p:pic>
    </p:spTree>
    <p:extLst>
      <p:ext uri="{BB962C8B-B14F-4D97-AF65-F5344CB8AC3E}">
        <p14:creationId xmlns:p14="http://schemas.microsoft.com/office/powerpoint/2010/main" val="181799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CE37A0-073B-41EE-9881-F12EA4311BD1}"/>
              </a:ext>
            </a:extLst>
          </p:cNvPr>
          <p:cNvSpPr>
            <a:spLocks noGrp="1"/>
          </p:cNvSpPr>
          <p:nvPr>
            <p:ph type="title"/>
          </p:nvPr>
        </p:nvSpPr>
        <p:spPr>
          <a:xfrm>
            <a:off x="342900" y="366184"/>
            <a:ext cx="5600700" cy="389392"/>
          </a:xfrm>
        </p:spPr>
        <p:txBody>
          <a:bodyPr>
            <a:noAutofit/>
          </a:bodyPr>
          <a:lstStyle/>
          <a:p>
            <a:r>
              <a:rPr lang="de-DE" sz="2000" dirty="0"/>
              <a:t>10) Interventionsplan</a:t>
            </a:r>
          </a:p>
        </p:txBody>
      </p:sp>
      <p:sp>
        <p:nvSpPr>
          <p:cNvPr id="3" name="Inhaltsplatzhalter 2">
            <a:extLst>
              <a:ext uri="{FF2B5EF4-FFF2-40B4-BE49-F238E27FC236}">
                <a16:creationId xmlns:a16="http://schemas.microsoft.com/office/drawing/2014/main" id="{BDAAB6DD-F3D8-4551-8F6B-C92A3D9D0EF4}"/>
              </a:ext>
            </a:extLst>
          </p:cNvPr>
          <p:cNvSpPr>
            <a:spLocks noGrp="1"/>
          </p:cNvSpPr>
          <p:nvPr>
            <p:ph sz="quarter" idx="1"/>
          </p:nvPr>
        </p:nvSpPr>
        <p:spPr>
          <a:xfrm>
            <a:off x="342900" y="827584"/>
            <a:ext cx="5600700" cy="7804352"/>
          </a:xfrm>
        </p:spPr>
        <p:txBody>
          <a:bodyPr>
            <a:normAutofit/>
          </a:bodyPr>
          <a:lstStyle/>
          <a:p>
            <a:pPr marL="0" indent="0">
              <a:buNone/>
            </a:pPr>
            <a:r>
              <a:rPr lang="de-DE" sz="1300" dirty="0"/>
              <a:t>Im Interventionsplan ist das genaue Vorgehen bei Verdachtsfällen bei Kindeswohlgefährdung festgelegt.</a:t>
            </a:r>
          </a:p>
          <a:p>
            <a:pPr marL="0" indent="0">
              <a:buNone/>
            </a:pPr>
            <a:endParaRPr lang="de-DE" sz="1300" dirty="0"/>
          </a:p>
          <a:p>
            <a:pPr marL="0" indent="0">
              <a:buNone/>
            </a:pPr>
            <a:r>
              <a:rPr lang="de-DE" sz="1300" dirty="0"/>
              <a:t>Dabei ist es wichtig vorab zu unterscheiden, ob es sich um eine Grenzverletzung oder einen Übergriff handelt. </a:t>
            </a:r>
          </a:p>
          <a:p>
            <a:pPr marL="0" indent="0">
              <a:buNone/>
            </a:pPr>
            <a:r>
              <a:rPr lang="de-DE" sz="1300" dirty="0"/>
              <a:t>Eine Grenzverletzung zeichnet sich durch ein einmaliges unangemessenes Verhalten ab, welches unbeabsichtigt geschieht und häufig auf Überforderung zurück zu führen ist. </a:t>
            </a:r>
          </a:p>
          <a:p>
            <a:pPr marL="0" indent="0">
              <a:buNone/>
            </a:pPr>
            <a:r>
              <a:rPr lang="de-DE" sz="1300" dirty="0"/>
              <a:t>Sexuelle Übergriffe hingegen geschehen nicht aus Versehen, sondern mit Absicht.</a:t>
            </a:r>
          </a:p>
          <a:p>
            <a:pPr marL="0" indent="0">
              <a:buNone/>
            </a:pPr>
            <a:endParaRPr lang="de-DE" sz="1300" dirty="0"/>
          </a:p>
          <a:p>
            <a:pPr marL="0" indent="0">
              <a:buNone/>
            </a:pPr>
            <a:r>
              <a:rPr lang="de-DE" sz="1300" dirty="0"/>
              <a:t>Folgende Gedanken können bei Verdachtsfällen unterstützen:</a:t>
            </a:r>
          </a:p>
          <a:p>
            <a:pPr>
              <a:buFont typeface="Courier New" panose="02070309020205020404" pitchFamily="49" charset="0"/>
              <a:buChar char="o"/>
            </a:pPr>
            <a:r>
              <a:rPr lang="de-DE" sz="1300" dirty="0"/>
              <a:t>Wir bewahren Ruhe und überstürzen nichts.</a:t>
            </a:r>
          </a:p>
          <a:p>
            <a:pPr>
              <a:buFont typeface="Courier New" panose="02070309020205020404" pitchFamily="49" charset="0"/>
              <a:buChar char="o"/>
            </a:pPr>
            <a:r>
              <a:rPr lang="de-DE" sz="1300" dirty="0"/>
              <a:t>Dokumentation ist wichtig! Beobachtungen und Gespräche werden notiert. Vorlagen dafür sind im Anhang zu finden.</a:t>
            </a:r>
          </a:p>
          <a:p>
            <a:pPr>
              <a:buFont typeface="Courier New" panose="02070309020205020404" pitchFamily="49" charset="0"/>
              <a:buChar char="o"/>
            </a:pPr>
            <a:r>
              <a:rPr lang="de-DE" sz="1300" dirty="0"/>
              <a:t>Beobachtungen oder Aussagen von Kindern/Kollegen werden mit der Leitung besprochen und eine gemeinsame Risikoeinschätzung wird vorgenommen, in der zwischen einer Grenzverletzung und einem sexuellen Übergriff entschieden wird.</a:t>
            </a:r>
          </a:p>
          <a:p>
            <a:pPr>
              <a:buFont typeface="Courier New" panose="02070309020205020404" pitchFamily="49" charset="0"/>
              <a:buChar char="o"/>
            </a:pPr>
            <a:r>
              <a:rPr lang="de-DE" sz="1300" dirty="0"/>
              <a:t>Hat eine Grenzverletzung durch eine Mitarbeiterin stattgefunden, findet in Absprache mit dem Träger ein Gespräch statt.</a:t>
            </a:r>
          </a:p>
          <a:p>
            <a:pPr>
              <a:buFont typeface="Courier New" panose="02070309020205020404" pitchFamily="49" charset="0"/>
              <a:buChar char="o"/>
            </a:pPr>
            <a:r>
              <a:rPr lang="de-DE" sz="1300" dirty="0"/>
              <a:t>Bei einem verhärteten Verdacht von sexualisierter Gewalt greifen die Interventionspläne, welche im Anhang zu finden sind. </a:t>
            </a:r>
          </a:p>
          <a:p>
            <a:pPr>
              <a:buFont typeface="Courier New" panose="02070309020205020404" pitchFamily="49" charset="0"/>
              <a:buChar char="o"/>
            </a:pPr>
            <a:r>
              <a:rPr lang="de-DE" sz="1300" dirty="0"/>
              <a:t>Um das weitere Vorgehen zu besprechen wenden wir uns an die Missbrauchsbeauftragten der Erzdiözese München / Freising oder das Jugendamt Landshut. Die Beratungen finden anonymisiert statt. Die Kontaktdaten sind im Anhang zu finden. </a:t>
            </a:r>
          </a:p>
          <a:p>
            <a:pPr>
              <a:buFont typeface="Courier New" panose="02070309020205020404" pitchFamily="49" charset="0"/>
              <a:buChar char="o"/>
            </a:pPr>
            <a:r>
              <a:rPr lang="de-DE" sz="1300" dirty="0"/>
              <a:t>Zudem findet sich im Anhang ein Gesprächsleitfaden für ein Elterngespräch bei Verdacht auf Kindeswohlgefährdung.</a:t>
            </a:r>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p:txBody>
      </p:sp>
      <p:sp>
        <p:nvSpPr>
          <p:cNvPr id="4" name="Foliennummernplatzhalter 3">
            <a:extLst>
              <a:ext uri="{FF2B5EF4-FFF2-40B4-BE49-F238E27FC236}">
                <a16:creationId xmlns:a16="http://schemas.microsoft.com/office/drawing/2014/main" id="{84BDF6F7-72C9-4439-86CB-B3EB0647F381}"/>
              </a:ext>
            </a:extLst>
          </p:cNvPr>
          <p:cNvSpPr>
            <a:spLocks noGrp="1"/>
          </p:cNvSpPr>
          <p:nvPr>
            <p:ph type="sldNum" sz="quarter" idx="15"/>
          </p:nvPr>
        </p:nvSpPr>
        <p:spPr/>
        <p:txBody>
          <a:bodyPr/>
          <a:lstStyle/>
          <a:p>
            <a:fld id="{28827402-0B34-4E79-AA62-9EBC86E4FCB9}" type="slidenum">
              <a:rPr lang="de-DE" smtClean="0"/>
              <a:t>25</a:t>
            </a:fld>
            <a:endParaRPr lang="de-DE"/>
          </a:p>
        </p:txBody>
      </p:sp>
    </p:spTree>
    <p:extLst>
      <p:ext uri="{BB962C8B-B14F-4D97-AF65-F5344CB8AC3E}">
        <p14:creationId xmlns:p14="http://schemas.microsoft.com/office/powerpoint/2010/main" val="1400471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9CA19-B4CD-4AD7-A29D-3EB46F3E7D1B}"/>
              </a:ext>
            </a:extLst>
          </p:cNvPr>
          <p:cNvSpPr>
            <a:spLocks noGrp="1"/>
          </p:cNvSpPr>
          <p:nvPr>
            <p:ph type="title"/>
          </p:nvPr>
        </p:nvSpPr>
        <p:spPr>
          <a:xfrm>
            <a:off x="342900" y="366184"/>
            <a:ext cx="5600700" cy="677424"/>
          </a:xfrm>
        </p:spPr>
        <p:txBody>
          <a:bodyPr>
            <a:noAutofit/>
          </a:bodyPr>
          <a:lstStyle/>
          <a:p>
            <a:r>
              <a:rPr lang="de-DE" sz="2000" dirty="0"/>
              <a:t>11) Qualitätsmanagement und Nachhaltige Aufarbeitung</a:t>
            </a:r>
          </a:p>
        </p:txBody>
      </p:sp>
      <p:sp>
        <p:nvSpPr>
          <p:cNvPr id="3" name="Inhaltsplatzhalter 2">
            <a:extLst>
              <a:ext uri="{FF2B5EF4-FFF2-40B4-BE49-F238E27FC236}">
                <a16:creationId xmlns:a16="http://schemas.microsoft.com/office/drawing/2014/main" id="{88D73E47-841A-4A73-94E4-F0065DB232FF}"/>
              </a:ext>
            </a:extLst>
          </p:cNvPr>
          <p:cNvSpPr>
            <a:spLocks noGrp="1"/>
          </p:cNvSpPr>
          <p:nvPr>
            <p:ph sz="quarter" idx="1"/>
          </p:nvPr>
        </p:nvSpPr>
        <p:spPr>
          <a:xfrm>
            <a:off x="342900" y="1259632"/>
            <a:ext cx="5600700" cy="7372304"/>
          </a:xfrm>
        </p:spPr>
        <p:txBody>
          <a:bodyPr>
            <a:normAutofit fontScale="85000" lnSpcReduction="20000"/>
          </a:bodyPr>
          <a:lstStyle/>
          <a:p>
            <a:pPr marL="0" indent="0">
              <a:buNone/>
            </a:pPr>
            <a:r>
              <a:rPr lang="de-DE" sz="1500" dirty="0">
                <a:solidFill>
                  <a:schemeClr val="tx2"/>
                </a:solidFill>
              </a:rPr>
              <a:t>A) WEITERENTWICKLUNG</a:t>
            </a:r>
          </a:p>
          <a:p>
            <a:pPr marL="0" indent="0">
              <a:buNone/>
            </a:pPr>
            <a:r>
              <a:rPr lang="de-DE" sz="1500" dirty="0"/>
              <a:t>Es ist uns als Team sehr wichtig, regelmäßig am Schutzkonzept weiterzuarbeiten. Dies wollen wir wie folgt erreichen:</a:t>
            </a:r>
          </a:p>
          <a:p>
            <a:pPr>
              <a:buFont typeface="Courier New" panose="02070309020205020404" pitchFamily="49" charset="0"/>
              <a:buChar char="o"/>
            </a:pPr>
            <a:r>
              <a:rPr lang="de-DE" sz="1500" dirty="0"/>
              <a:t>Jährliches Lesen des Schutzkonzeptes  zu Beginn des Kindergartenjahres von allen Fachkräften</a:t>
            </a:r>
          </a:p>
          <a:p>
            <a:pPr>
              <a:buFont typeface="Courier New" panose="02070309020205020404" pitchFamily="49" charset="0"/>
              <a:buChar char="o"/>
            </a:pPr>
            <a:r>
              <a:rPr lang="de-DE" sz="1500" dirty="0"/>
              <a:t>Gemeinsames Besprechen im Team, welche Bereiche unklar sind oder weiterentwickelt werden müssen. Zusammen legen wir Zeiträume fest, in welchen wir dies erreichen wollen</a:t>
            </a:r>
          </a:p>
          <a:p>
            <a:pPr>
              <a:buFont typeface="Courier New" panose="02070309020205020404" pitchFamily="49" charset="0"/>
              <a:buChar char="o"/>
            </a:pPr>
            <a:r>
              <a:rPr lang="de-DE" sz="1500" dirty="0"/>
              <a:t>Inputs von Kolleginnen aus den jährlichen Fortbildungen zum Kinderschutz werden miteingearbeitet</a:t>
            </a:r>
          </a:p>
          <a:p>
            <a:pPr>
              <a:buFont typeface="Courier New" panose="02070309020205020404" pitchFamily="49" charset="0"/>
              <a:buChar char="o"/>
            </a:pPr>
            <a:r>
              <a:rPr lang="de-DE" sz="1500" dirty="0"/>
              <a:t>Die Zusammenarbeit mit </a:t>
            </a:r>
            <a:r>
              <a:rPr lang="de-DE" sz="1500" dirty="0" err="1"/>
              <a:t>Amyna.ev</a:t>
            </a:r>
            <a:r>
              <a:rPr lang="de-DE" sz="1500" dirty="0"/>
              <a:t> wollen wir beibehalten</a:t>
            </a:r>
          </a:p>
          <a:p>
            <a:pPr>
              <a:buFont typeface="Courier New" panose="02070309020205020404" pitchFamily="49" charset="0"/>
              <a:buChar char="o"/>
            </a:pPr>
            <a:r>
              <a:rPr lang="de-DE" sz="1500" dirty="0"/>
              <a:t>Wir laden alle zwei Jahre eine Mitarbeiterin aus dem Jugendamt ein, um wieder auf den aktuellen Stand zu sein und immer wieder Abläufe durchzusprechen</a:t>
            </a:r>
          </a:p>
          <a:p>
            <a:pPr marL="0" indent="0">
              <a:buNone/>
            </a:pPr>
            <a:endParaRPr lang="de-DE" sz="1500" dirty="0"/>
          </a:p>
          <a:p>
            <a:pPr marL="0" indent="0">
              <a:buNone/>
            </a:pPr>
            <a:r>
              <a:rPr lang="de-DE" sz="1500" dirty="0">
                <a:solidFill>
                  <a:schemeClr val="tx2"/>
                </a:solidFill>
              </a:rPr>
              <a:t>B) NACHHALTIGE AUFARBEITUNG</a:t>
            </a:r>
          </a:p>
          <a:p>
            <a:pPr marL="0" indent="0">
              <a:buNone/>
            </a:pPr>
            <a:endParaRPr lang="de-DE" sz="1500" dirty="0"/>
          </a:p>
          <a:p>
            <a:pPr marL="0" indent="0">
              <a:buNone/>
            </a:pPr>
            <a:r>
              <a:rPr lang="de-DE" sz="1500" dirty="0"/>
              <a:t>Wurde ein Verdacht auf sexualisierte Gewalt geäußert und/oder dieser aufgedeckt, folgen daraus Handlungsschritte, welche für alle Betroffenen nicht leicht zu bewältigen sind. Es ist sehr wichtig, dass die Fachkräfte des Teams während des Prozesses  handlungsfähig bleiben und danach die Ereignisse konsequent aufgearbeitet werden.</a:t>
            </a:r>
          </a:p>
          <a:p>
            <a:pPr>
              <a:buFont typeface="Courier New" panose="02070309020205020404" pitchFamily="49" charset="0"/>
              <a:buChar char="o"/>
            </a:pPr>
            <a:r>
              <a:rPr lang="de-DE" sz="1500" dirty="0"/>
              <a:t>Eine nachhaltige Aufarbeitung erfordert Kraft und Zeit. Es ist dabei wichtig auf die Bedürfnisse des Teams und der einzelnen Personen einzugehen</a:t>
            </a:r>
          </a:p>
          <a:p>
            <a:pPr>
              <a:buFont typeface="Courier New" panose="02070309020205020404" pitchFamily="49" charset="0"/>
              <a:buChar char="o"/>
            </a:pPr>
            <a:r>
              <a:rPr lang="de-DE" sz="1500" dirty="0"/>
              <a:t>Die Leitung / der Träger führt Mitarbeitergespräche mit den Fachkräften und geht auf individuelle Bedürfnisse ein</a:t>
            </a:r>
          </a:p>
          <a:p>
            <a:pPr>
              <a:buFont typeface="Courier New" panose="02070309020205020404" pitchFamily="49" charset="0"/>
              <a:buChar char="o"/>
            </a:pPr>
            <a:r>
              <a:rPr lang="de-DE" sz="1500" dirty="0"/>
              <a:t>Das Leitungsteam gestaltet Teamsitzungen in denen die Ereignisse thematisiert, analysiert und aufgearbeitet werden</a:t>
            </a:r>
          </a:p>
          <a:p>
            <a:pPr>
              <a:buFont typeface="Courier New" panose="02070309020205020404" pitchFamily="49" charset="0"/>
              <a:buChar char="o"/>
            </a:pPr>
            <a:r>
              <a:rPr lang="de-DE" sz="1500" dirty="0"/>
              <a:t>Bei institutionellen sexuellen Missbrauch ist Unterstützung von Außen von großer Wichtigkeit. Eine Supervision kann bei der Aufarbeitung helfen und wird vom Träger finanziert</a:t>
            </a:r>
          </a:p>
          <a:p>
            <a:pPr>
              <a:buFont typeface="Courier New" panose="02070309020205020404" pitchFamily="49" charset="0"/>
              <a:buChar char="o"/>
            </a:pPr>
            <a:r>
              <a:rPr lang="de-DE" sz="1500" dirty="0"/>
              <a:t>Auch bei Kindern und Eltern ist eine offene Kommunikation für die Aufarbeitung wichtig. Wenn notwendig ziehen wir Fachstellen, wie z.B. LIS (Landshuter Interventionsstelle oder die Kinderschutzstelle des Kinderkrankenhaus St. Marien in Landshut) hinzu</a:t>
            </a:r>
          </a:p>
          <a:p>
            <a:pPr>
              <a:buFont typeface="Courier New" panose="02070309020205020404" pitchFamily="49" charset="0"/>
              <a:buChar char="o"/>
            </a:pPr>
            <a:endParaRPr lang="de-DE" sz="1500" dirty="0"/>
          </a:p>
          <a:p>
            <a:pPr>
              <a:buFont typeface="Courier New" panose="02070309020205020404" pitchFamily="49" charset="0"/>
              <a:buChar char="o"/>
            </a:pPr>
            <a:endParaRPr lang="de-DE" sz="1500" dirty="0"/>
          </a:p>
          <a:p>
            <a:pPr marL="0" indent="0">
              <a:buNone/>
            </a:pPr>
            <a:endParaRPr lang="de-DE" sz="1400" dirty="0"/>
          </a:p>
        </p:txBody>
      </p:sp>
      <p:sp>
        <p:nvSpPr>
          <p:cNvPr id="4" name="Foliennummernplatzhalter 3">
            <a:extLst>
              <a:ext uri="{FF2B5EF4-FFF2-40B4-BE49-F238E27FC236}">
                <a16:creationId xmlns:a16="http://schemas.microsoft.com/office/drawing/2014/main" id="{4D9ED38F-D5CF-47FF-B953-89439528BE94}"/>
              </a:ext>
            </a:extLst>
          </p:cNvPr>
          <p:cNvSpPr>
            <a:spLocks noGrp="1"/>
          </p:cNvSpPr>
          <p:nvPr>
            <p:ph type="sldNum" sz="quarter" idx="15"/>
          </p:nvPr>
        </p:nvSpPr>
        <p:spPr/>
        <p:txBody>
          <a:bodyPr/>
          <a:lstStyle/>
          <a:p>
            <a:fld id="{28827402-0B34-4E79-AA62-9EBC86E4FCB9}" type="slidenum">
              <a:rPr lang="de-DE" smtClean="0"/>
              <a:t>26</a:t>
            </a:fld>
            <a:endParaRPr lang="de-DE"/>
          </a:p>
        </p:txBody>
      </p:sp>
    </p:spTree>
    <p:extLst>
      <p:ext uri="{BB962C8B-B14F-4D97-AF65-F5344CB8AC3E}">
        <p14:creationId xmlns:p14="http://schemas.microsoft.com/office/powerpoint/2010/main" val="3830535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2900" y="251520"/>
            <a:ext cx="5600700" cy="432048"/>
          </a:xfrm>
        </p:spPr>
        <p:txBody>
          <a:bodyPr>
            <a:normAutofit/>
          </a:bodyPr>
          <a:lstStyle/>
          <a:p>
            <a:r>
              <a:rPr lang="de-DE" sz="2000" dirty="0"/>
              <a:t>1. Grundhaltung  </a:t>
            </a:r>
          </a:p>
        </p:txBody>
      </p:sp>
      <p:sp>
        <p:nvSpPr>
          <p:cNvPr id="3" name="Inhaltsplatzhalter 2"/>
          <p:cNvSpPr>
            <a:spLocks noGrp="1"/>
          </p:cNvSpPr>
          <p:nvPr>
            <p:ph sz="quarter" idx="1"/>
          </p:nvPr>
        </p:nvSpPr>
        <p:spPr>
          <a:xfrm>
            <a:off x="342900" y="1115616"/>
            <a:ext cx="5600700" cy="7516320"/>
          </a:xfrm>
        </p:spPr>
        <p:txBody>
          <a:bodyPr>
            <a:normAutofit/>
          </a:bodyPr>
          <a:lstStyle/>
          <a:p>
            <a:pPr marL="0" indent="0">
              <a:buNone/>
            </a:pPr>
            <a:r>
              <a:rPr lang="de-DE" sz="1300" dirty="0"/>
              <a:t>Die Kinder unserer Einrichtung liegen uns sehr am Herzen. Wir sind uns unserer großen Verantwortung für das Wohl der uns anvertrauten Kinder sehr bewusst.</a:t>
            </a:r>
          </a:p>
          <a:p>
            <a:pPr marL="0" indent="0">
              <a:buNone/>
            </a:pPr>
            <a:endParaRPr lang="de-DE" sz="1300" dirty="0"/>
          </a:p>
          <a:p>
            <a:pPr>
              <a:buFont typeface="Courier New" panose="02070309020205020404" pitchFamily="49" charset="0"/>
              <a:buChar char="o"/>
            </a:pPr>
            <a:r>
              <a:rPr lang="de-DE" sz="1300" dirty="0"/>
              <a:t>Wir respektieren die Bedürfnisse und Einzigartigkeit eines jeden Kindes</a:t>
            </a:r>
          </a:p>
          <a:p>
            <a:pPr>
              <a:buFont typeface="Courier New" panose="02070309020205020404" pitchFamily="49" charset="0"/>
              <a:buChar char="o"/>
            </a:pPr>
            <a:r>
              <a:rPr lang="de-DE" sz="1300" dirty="0"/>
              <a:t>Wir achten die Rechte der Kinder</a:t>
            </a:r>
          </a:p>
          <a:p>
            <a:pPr>
              <a:buFont typeface="Courier New" panose="02070309020205020404" pitchFamily="49" charset="0"/>
              <a:buChar char="o"/>
            </a:pPr>
            <a:r>
              <a:rPr lang="de-DE" sz="1300" dirty="0"/>
              <a:t>Wir begegnen jedem Menschen mit Wertschätzung, Respekt und Freundlichkeit</a:t>
            </a:r>
          </a:p>
          <a:p>
            <a:pPr>
              <a:buFont typeface="Courier New" panose="02070309020205020404" pitchFamily="49" charset="0"/>
              <a:buChar char="o"/>
            </a:pPr>
            <a:r>
              <a:rPr lang="de-DE" sz="1300" dirty="0"/>
              <a:t>Wir sind täglicher Ansprechpartner und gehen empathisch auf sie ein</a:t>
            </a:r>
          </a:p>
          <a:p>
            <a:pPr>
              <a:buFont typeface="Courier New" panose="02070309020205020404" pitchFamily="49" charset="0"/>
              <a:buChar char="o"/>
            </a:pPr>
            <a:r>
              <a:rPr lang="de-DE" sz="1300" dirty="0"/>
              <a:t>Wir schützen die Kinder</a:t>
            </a:r>
          </a:p>
          <a:p>
            <a:pPr>
              <a:buFont typeface="Courier New" panose="02070309020205020404" pitchFamily="49" charset="0"/>
              <a:buChar char="o"/>
            </a:pPr>
            <a:r>
              <a:rPr lang="de-DE" sz="1300" dirty="0"/>
              <a:t>Wir geben den Kindern soviel Freiheit wie möglich und setzen Grenzen wo nötig</a:t>
            </a:r>
          </a:p>
          <a:p>
            <a:pPr marL="0" indent="0">
              <a:buNone/>
            </a:pPr>
            <a:endParaRPr lang="de-DE" sz="1300" dirty="0"/>
          </a:p>
          <a:p>
            <a:pPr marL="0" indent="0">
              <a:buNone/>
            </a:pPr>
            <a:r>
              <a:rPr lang="de-DE" sz="1300" dirty="0"/>
              <a:t>Wir haben in unserem Kindergarten eine warme Atmosphäre geschaffen, in der wir den Kindern täglich vermitteln wie wichtig sie uns sind. </a:t>
            </a:r>
          </a:p>
          <a:p>
            <a:pPr marL="0" indent="0">
              <a:buNone/>
            </a:pPr>
            <a:r>
              <a:rPr lang="de-DE" sz="1300" dirty="0"/>
              <a:t>Ein guter Kontakt in dem sowohl Kinder, Eltern, als auch Pädagogen sich wohl fühlen und einander Vertrauen ist ein wichtiger Grundbaustein unseres Alltages.</a:t>
            </a:r>
          </a:p>
          <a:p>
            <a:pPr marL="0" indent="0">
              <a:buNone/>
            </a:pPr>
            <a:endParaRPr lang="de-DE" sz="1300" dirty="0"/>
          </a:p>
          <a:p>
            <a:pPr marL="0" indent="0">
              <a:buNone/>
            </a:pPr>
            <a:r>
              <a:rPr lang="de-DE" sz="1300" dirty="0"/>
              <a:t>Auf den nächsten Seiten erläutern wir viele Gedanken, Haltungen und Vorgehensweisen, welche uns helfen unsere Pädagogik immer wieder zu reflektieren und zu stärken.</a:t>
            </a:r>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p:txBody>
      </p:sp>
      <p:sp>
        <p:nvSpPr>
          <p:cNvPr id="4" name="Foliennummernplatzhalter 3">
            <a:extLst>
              <a:ext uri="{FF2B5EF4-FFF2-40B4-BE49-F238E27FC236}">
                <a16:creationId xmlns:a16="http://schemas.microsoft.com/office/drawing/2014/main" id="{755E7EAC-F1FA-4573-8093-0F388E8DB2CB}"/>
              </a:ext>
            </a:extLst>
          </p:cNvPr>
          <p:cNvSpPr>
            <a:spLocks noGrp="1"/>
          </p:cNvSpPr>
          <p:nvPr>
            <p:ph type="sldNum" sz="quarter" idx="15"/>
          </p:nvPr>
        </p:nvSpPr>
        <p:spPr/>
        <p:txBody>
          <a:bodyPr/>
          <a:lstStyle/>
          <a:p>
            <a:fld id="{28827402-0B34-4E79-AA62-9EBC86E4FCB9}" type="slidenum">
              <a:rPr lang="de-DE" smtClean="0"/>
              <a:t>3</a:t>
            </a:fld>
            <a:endParaRPr lang="de-DE"/>
          </a:p>
        </p:txBody>
      </p:sp>
    </p:spTree>
    <p:extLst>
      <p:ext uri="{BB962C8B-B14F-4D97-AF65-F5344CB8AC3E}">
        <p14:creationId xmlns:p14="http://schemas.microsoft.com/office/powerpoint/2010/main" val="585819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4066D-9E50-4F74-8397-A29484A2B770}"/>
              </a:ext>
            </a:extLst>
          </p:cNvPr>
          <p:cNvSpPr>
            <a:spLocks noGrp="1"/>
          </p:cNvSpPr>
          <p:nvPr>
            <p:ph type="title"/>
          </p:nvPr>
        </p:nvSpPr>
        <p:spPr>
          <a:xfrm>
            <a:off x="342900" y="395536"/>
            <a:ext cx="5600700" cy="720080"/>
          </a:xfrm>
        </p:spPr>
        <p:txBody>
          <a:bodyPr>
            <a:normAutofit fontScale="90000"/>
          </a:bodyPr>
          <a:lstStyle/>
          <a:p>
            <a:r>
              <a:rPr lang="de-DE" sz="2200" dirty="0">
                <a:solidFill>
                  <a:schemeClr val="accent1"/>
                </a:solidFill>
              </a:rPr>
              <a:t>2. Kultur der Achtsamkeit</a:t>
            </a:r>
            <a:br>
              <a:rPr lang="de-DE" sz="3200" dirty="0">
                <a:solidFill>
                  <a:schemeClr val="accent1"/>
                </a:solidFill>
              </a:rPr>
            </a:br>
            <a:endParaRPr lang="de-DE" dirty="0"/>
          </a:p>
        </p:txBody>
      </p:sp>
      <p:sp>
        <p:nvSpPr>
          <p:cNvPr id="3" name="Inhaltsplatzhalter 2">
            <a:extLst>
              <a:ext uri="{FF2B5EF4-FFF2-40B4-BE49-F238E27FC236}">
                <a16:creationId xmlns:a16="http://schemas.microsoft.com/office/drawing/2014/main" id="{8D9E8B6A-FC67-4D70-B754-02E6A2109AA9}"/>
              </a:ext>
            </a:extLst>
          </p:cNvPr>
          <p:cNvSpPr>
            <a:spLocks noGrp="1"/>
          </p:cNvSpPr>
          <p:nvPr>
            <p:ph sz="quarter" idx="1"/>
          </p:nvPr>
        </p:nvSpPr>
        <p:spPr>
          <a:xfrm>
            <a:off x="342900" y="755576"/>
            <a:ext cx="5600700" cy="7876360"/>
          </a:xfrm>
        </p:spPr>
        <p:txBody>
          <a:bodyPr/>
          <a:lstStyle/>
          <a:p>
            <a:pPr marL="0" indent="0" algn="ctr">
              <a:buNone/>
            </a:pPr>
            <a:endParaRPr lang="de-DE" sz="1800" dirty="0"/>
          </a:p>
          <a:p>
            <a:pPr marL="0" indent="0" algn="ctr">
              <a:buNone/>
            </a:pPr>
            <a:r>
              <a:rPr lang="de-DE" sz="1800" dirty="0"/>
              <a:t>„Achtsamkeit beginnt bei mir“</a:t>
            </a:r>
          </a:p>
          <a:p>
            <a:pPr marL="0" indent="0">
              <a:buNone/>
            </a:pPr>
            <a:endParaRPr lang="de-DE" dirty="0"/>
          </a:p>
          <a:p>
            <a:pPr>
              <a:buFont typeface="Courier New" panose="02070309020205020404" pitchFamily="49" charset="0"/>
              <a:buChar char="o"/>
            </a:pPr>
            <a:r>
              <a:rPr lang="de-DE" sz="1300" dirty="0"/>
              <a:t>Selbstfürsorge für eigene Gefühle, Empfindungen und Bedürfnisse</a:t>
            </a:r>
          </a:p>
          <a:p>
            <a:pPr>
              <a:buFont typeface="Courier New" panose="02070309020205020404" pitchFamily="49" charset="0"/>
              <a:buChar char="o"/>
            </a:pPr>
            <a:r>
              <a:rPr lang="de-DE" sz="1300" dirty="0"/>
              <a:t>Frei machen von eigenen Erfahrungen, um dadurch für Andere offen zu sein</a:t>
            </a:r>
          </a:p>
          <a:p>
            <a:pPr>
              <a:buFont typeface="Courier New" panose="02070309020205020404" pitchFamily="49" charset="0"/>
              <a:buChar char="o"/>
            </a:pPr>
            <a:r>
              <a:rPr lang="de-DE" sz="1300" dirty="0"/>
              <a:t>Selbstreflexion als Werkzeug sehen</a:t>
            </a:r>
          </a:p>
          <a:p>
            <a:pPr>
              <a:buFont typeface="Courier New" panose="02070309020205020404" pitchFamily="49" charset="0"/>
              <a:buChar char="o"/>
            </a:pPr>
            <a:r>
              <a:rPr lang="de-DE" sz="1300" dirty="0"/>
              <a:t>Auszeiten nehmen</a:t>
            </a:r>
          </a:p>
          <a:p>
            <a:pPr>
              <a:buFont typeface="Courier New" panose="02070309020205020404" pitchFamily="49" charset="0"/>
              <a:buChar char="o"/>
            </a:pPr>
            <a:r>
              <a:rPr lang="de-DE" sz="1300" dirty="0"/>
              <a:t>Achtsamkeit ohne den Druck, zu jeder Zeit perfekt sein zu müssen</a:t>
            </a:r>
          </a:p>
          <a:p>
            <a:pPr>
              <a:buFont typeface="Courier New" panose="02070309020205020404" pitchFamily="49" charset="0"/>
              <a:buChar char="o"/>
            </a:pPr>
            <a:r>
              <a:rPr lang="de-DE" sz="1300" dirty="0"/>
              <a:t>Abgrenzen in schwierigen Situationen</a:t>
            </a:r>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marL="1554480" lvl="5" indent="0">
              <a:buNone/>
            </a:pPr>
            <a:r>
              <a:rPr lang="de-DE" sz="900" dirty="0"/>
              <a:t>      „Halt, Stopp, so geht das nicht!“</a:t>
            </a:r>
          </a:p>
        </p:txBody>
      </p:sp>
      <p:sp>
        <p:nvSpPr>
          <p:cNvPr id="4" name="Foliennummernplatzhalter 3">
            <a:extLst>
              <a:ext uri="{FF2B5EF4-FFF2-40B4-BE49-F238E27FC236}">
                <a16:creationId xmlns:a16="http://schemas.microsoft.com/office/drawing/2014/main" id="{6860694D-67E5-4AB2-BDC7-FE298516FD0B}"/>
              </a:ext>
            </a:extLst>
          </p:cNvPr>
          <p:cNvSpPr>
            <a:spLocks noGrp="1"/>
          </p:cNvSpPr>
          <p:nvPr>
            <p:ph type="sldNum" sz="quarter" idx="15"/>
          </p:nvPr>
        </p:nvSpPr>
        <p:spPr/>
        <p:txBody>
          <a:bodyPr/>
          <a:lstStyle/>
          <a:p>
            <a:fld id="{28827402-0B34-4E79-AA62-9EBC86E4FCB9}" type="slidenum">
              <a:rPr lang="de-DE" smtClean="0"/>
              <a:t>4</a:t>
            </a:fld>
            <a:endParaRPr lang="de-DE"/>
          </a:p>
        </p:txBody>
      </p:sp>
      <p:pic>
        <p:nvPicPr>
          <p:cNvPr id="5" name="Grafik 4">
            <a:extLst>
              <a:ext uri="{FF2B5EF4-FFF2-40B4-BE49-F238E27FC236}">
                <a16:creationId xmlns:a16="http://schemas.microsoft.com/office/drawing/2014/main" id="{C76A79E3-2709-4A3F-9FE1-F9FC88FA1A6C}"/>
              </a:ext>
            </a:extLst>
          </p:cNvPr>
          <p:cNvPicPr>
            <a:picLocks noChangeAspect="1"/>
          </p:cNvPicPr>
          <p:nvPr/>
        </p:nvPicPr>
        <p:blipFill>
          <a:blip r:embed="rId2"/>
          <a:stretch>
            <a:fillRect/>
          </a:stretch>
        </p:blipFill>
        <p:spPr>
          <a:xfrm rot="10800000">
            <a:off x="1850864" y="4139952"/>
            <a:ext cx="2586248" cy="3723210"/>
          </a:xfrm>
          <a:prstGeom prst="rect">
            <a:avLst/>
          </a:prstGeom>
        </p:spPr>
      </p:pic>
    </p:spTree>
    <p:extLst>
      <p:ext uri="{BB962C8B-B14F-4D97-AF65-F5344CB8AC3E}">
        <p14:creationId xmlns:p14="http://schemas.microsoft.com/office/powerpoint/2010/main" val="1893047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892A3-FF9A-4FBA-B753-187115C7FA48}"/>
              </a:ext>
            </a:extLst>
          </p:cNvPr>
          <p:cNvSpPr>
            <a:spLocks noGrp="1"/>
          </p:cNvSpPr>
          <p:nvPr>
            <p:ph type="title"/>
          </p:nvPr>
        </p:nvSpPr>
        <p:spPr>
          <a:xfrm>
            <a:off x="342900" y="366184"/>
            <a:ext cx="5600700" cy="389392"/>
          </a:xfrm>
        </p:spPr>
        <p:txBody>
          <a:bodyPr>
            <a:normAutofit/>
          </a:bodyPr>
          <a:lstStyle/>
          <a:p>
            <a:r>
              <a:rPr lang="de-DE" sz="1800" dirty="0"/>
              <a:t>a) Teamleitfaden</a:t>
            </a:r>
          </a:p>
        </p:txBody>
      </p:sp>
      <p:sp>
        <p:nvSpPr>
          <p:cNvPr id="3" name="Inhaltsplatzhalter 2">
            <a:extLst>
              <a:ext uri="{FF2B5EF4-FFF2-40B4-BE49-F238E27FC236}">
                <a16:creationId xmlns:a16="http://schemas.microsoft.com/office/drawing/2014/main" id="{06D55320-20A4-4F30-A64F-68A10CD88F5F}"/>
              </a:ext>
            </a:extLst>
          </p:cNvPr>
          <p:cNvSpPr>
            <a:spLocks noGrp="1"/>
          </p:cNvSpPr>
          <p:nvPr>
            <p:ph sz="quarter" idx="1"/>
          </p:nvPr>
        </p:nvSpPr>
        <p:spPr>
          <a:xfrm>
            <a:off x="342900" y="1115616"/>
            <a:ext cx="5600700" cy="7516320"/>
          </a:xfrm>
        </p:spPr>
        <p:txBody>
          <a:bodyPr>
            <a:normAutofit/>
          </a:bodyPr>
          <a:lstStyle/>
          <a:p>
            <a:pPr marL="0" indent="0" algn="ctr">
              <a:buNone/>
            </a:pPr>
            <a:r>
              <a:rPr lang="de-DE" sz="1050" dirty="0"/>
              <a:t>„Achte auf deine Gedanken – sie werden Worte.</a:t>
            </a:r>
          </a:p>
          <a:p>
            <a:pPr marL="0" indent="0" algn="ctr">
              <a:buNone/>
            </a:pPr>
            <a:r>
              <a:rPr lang="de-DE" sz="1050" dirty="0"/>
              <a:t>Achte auf deine Worte – sie werden Handlungen.</a:t>
            </a:r>
          </a:p>
          <a:p>
            <a:pPr marL="0" indent="0" algn="ctr">
              <a:buNone/>
            </a:pPr>
            <a:r>
              <a:rPr lang="de-DE" sz="1050" dirty="0"/>
              <a:t>Achte auf deine Handlungen – sie werden zu Gewohnheiten.</a:t>
            </a:r>
          </a:p>
          <a:p>
            <a:pPr marL="0" indent="0" algn="ctr">
              <a:buNone/>
            </a:pPr>
            <a:r>
              <a:rPr lang="de-DE" sz="1050" dirty="0"/>
              <a:t>Achte auf deine Gewohnheiten – sie werden dein Charakter.</a:t>
            </a:r>
          </a:p>
          <a:p>
            <a:pPr marL="0" indent="0" algn="ctr">
              <a:buNone/>
            </a:pPr>
            <a:r>
              <a:rPr lang="de-DE" sz="1050" dirty="0"/>
              <a:t>Achte auf deinen Charakter – er wird dein Schicksal.“</a:t>
            </a:r>
          </a:p>
          <a:p>
            <a:pPr marL="0" indent="0" algn="ctr">
              <a:buNone/>
            </a:pPr>
            <a:r>
              <a:rPr lang="de-DE" sz="800" dirty="0"/>
              <a:t>Konfuzius</a:t>
            </a:r>
          </a:p>
          <a:p>
            <a:pPr marL="0" indent="0" algn="ctr">
              <a:buNone/>
            </a:pPr>
            <a:endParaRPr lang="de-DE" sz="1100" dirty="0"/>
          </a:p>
          <a:p>
            <a:pPr>
              <a:buFont typeface="Courier New" panose="02070309020205020404" pitchFamily="49" charset="0"/>
              <a:buChar char="o"/>
            </a:pPr>
            <a:r>
              <a:rPr lang="de-DE" sz="1300" dirty="0"/>
              <a:t>Wir gestalten ein Wohlfühlatmosphäre und einen sicheren Raum für uns und alle die unsere Einrichtung besuchen</a:t>
            </a:r>
          </a:p>
          <a:p>
            <a:pPr>
              <a:buFont typeface="Courier New" panose="02070309020205020404" pitchFamily="49" charset="0"/>
              <a:buChar char="o"/>
            </a:pPr>
            <a:r>
              <a:rPr lang="de-DE" sz="1300" dirty="0"/>
              <a:t>Ein vertrauensvoller, wertschätzender und respektvoller Umgang ist unsere Grundlage</a:t>
            </a:r>
          </a:p>
          <a:p>
            <a:pPr>
              <a:buFont typeface="Courier New" panose="02070309020205020404" pitchFamily="49" charset="0"/>
              <a:buChar char="o"/>
            </a:pPr>
            <a:r>
              <a:rPr lang="de-DE" sz="1300" dirty="0"/>
              <a:t>Wir vermeiden ein Schubladendenken</a:t>
            </a:r>
          </a:p>
          <a:p>
            <a:pPr>
              <a:buFont typeface="Courier New" panose="02070309020205020404" pitchFamily="49" charset="0"/>
              <a:buChar char="o"/>
            </a:pPr>
            <a:r>
              <a:rPr lang="de-DE" sz="1300" dirty="0"/>
              <a:t>Wir achten auf eine positive Gesprächskultur</a:t>
            </a:r>
          </a:p>
          <a:p>
            <a:pPr>
              <a:buFont typeface="Courier New" panose="02070309020205020404" pitchFamily="49" charset="0"/>
              <a:buChar char="o"/>
            </a:pPr>
            <a:r>
              <a:rPr lang="de-DE" sz="1300" dirty="0"/>
              <a:t>Wir versuchen präsent zu sein in der Gegenwart /vor Ort </a:t>
            </a:r>
          </a:p>
          <a:p>
            <a:pPr>
              <a:buFont typeface="Courier New" panose="02070309020205020404" pitchFamily="49" charset="0"/>
              <a:buChar char="o"/>
            </a:pPr>
            <a:r>
              <a:rPr lang="de-DE" sz="1300" dirty="0"/>
              <a:t>Wir erlauben eine Fehlerkultur und sind kritikfähig</a:t>
            </a:r>
          </a:p>
          <a:p>
            <a:pPr>
              <a:buFont typeface="Courier New" panose="02070309020205020404" pitchFamily="49" charset="0"/>
              <a:buChar char="o"/>
            </a:pPr>
            <a:r>
              <a:rPr lang="de-DE" sz="1300" dirty="0"/>
              <a:t>Wir dürfen authentisch sein</a:t>
            </a:r>
          </a:p>
          <a:p>
            <a:pPr>
              <a:buFont typeface="Courier New" panose="02070309020205020404" pitchFamily="49" charset="0"/>
              <a:buChar char="o"/>
            </a:pPr>
            <a:r>
              <a:rPr lang="de-DE" sz="1300" dirty="0"/>
              <a:t>Wir fangen uns im Team auf und sind füreinander da</a:t>
            </a:r>
          </a:p>
          <a:p>
            <a:pPr>
              <a:buFont typeface="Courier New" panose="02070309020205020404" pitchFamily="49" charset="0"/>
              <a:buChar char="o"/>
            </a:pPr>
            <a:r>
              <a:rPr lang="de-DE" sz="1300" dirty="0"/>
              <a:t>Wir treffen Entscheidungen gemeinsam und informieren uns gegenseitig</a:t>
            </a:r>
          </a:p>
          <a:p>
            <a:pPr>
              <a:buFont typeface="Courier New" panose="02070309020205020404" pitchFamily="49" charset="0"/>
              <a:buChar char="o"/>
            </a:pPr>
            <a:r>
              <a:rPr lang="de-DE" sz="1300" dirty="0"/>
              <a:t>Wir hinterfragen regelmäßig Abläufe und Prinzipien</a:t>
            </a:r>
          </a:p>
          <a:p>
            <a:pPr>
              <a:buFont typeface="Courier New" panose="02070309020205020404" pitchFamily="49" charset="0"/>
              <a:buChar char="o"/>
            </a:pPr>
            <a:r>
              <a:rPr lang="de-DE" sz="1300" dirty="0"/>
              <a:t>Wir unterstützen uns gegenseitig und schützen uns vor Grenzüberschreitungen</a:t>
            </a:r>
          </a:p>
          <a:p>
            <a:pPr>
              <a:buFont typeface="Courier New" panose="02070309020205020404" pitchFamily="49" charset="0"/>
              <a:buChar char="o"/>
            </a:pPr>
            <a:r>
              <a:rPr lang="de-DE" sz="1300" dirty="0"/>
              <a:t>Ein Weitwinkelblick begleitet uns und hilft uns Situationen von allen Seiten zu betrachten</a:t>
            </a:r>
          </a:p>
          <a:p>
            <a:pPr>
              <a:buFont typeface="Courier New" panose="02070309020205020404" pitchFamily="49" charset="0"/>
              <a:buChar char="o"/>
            </a:pPr>
            <a:endParaRPr lang="de-DE" sz="1600" dirty="0"/>
          </a:p>
        </p:txBody>
      </p:sp>
      <p:sp>
        <p:nvSpPr>
          <p:cNvPr id="4" name="Foliennummernplatzhalter 3">
            <a:extLst>
              <a:ext uri="{FF2B5EF4-FFF2-40B4-BE49-F238E27FC236}">
                <a16:creationId xmlns:a16="http://schemas.microsoft.com/office/drawing/2014/main" id="{D6240854-ADFD-44CB-8AD5-6CF38D82569E}"/>
              </a:ext>
            </a:extLst>
          </p:cNvPr>
          <p:cNvSpPr>
            <a:spLocks noGrp="1"/>
          </p:cNvSpPr>
          <p:nvPr>
            <p:ph type="sldNum" sz="quarter" idx="15"/>
          </p:nvPr>
        </p:nvSpPr>
        <p:spPr/>
        <p:txBody>
          <a:bodyPr/>
          <a:lstStyle/>
          <a:p>
            <a:fld id="{28827402-0B34-4E79-AA62-9EBC86E4FCB9}" type="slidenum">
              <a:rPr lang="de-DE" smtClean="0"/>
              <a:t>5</a:t>
            </a:fld>
            <a:endParaRPr lang="de-DE"/>
          </a:p>
        </p:txBody>
      </p:sp>
    </p:spTree>
    <p:extLst>
      <p:ext uri="{BB962C8B-B14F-4D97-AF65-F5344CB8AC3E}">
        <p14:creationId xmlns:p14="http://schemas.microsoft.com/office/powerpoint/2010/main" val="2962056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948C81-FEE9-43E8-A8D0-A3E040EF590B}"/>
              </a:ext>
            </a:extLst>
          </p:cNvPr>
          <p:cNvSpPr>
            <a:spLocks noGrp="1"/>
          </p:cNvSpPr>
          <p:nvPr>
            <p:ph type="title"/>
          </p:nvPr>
        </p:nvSpPr>
        <p:spPr>
          <a:xfrm>
            <a:off x="342900" y="323528"/>
            <a:ext cx="5600700" cy="432048"/>
          </a:xfrm>
        </p:spPr>
        <p:txBody>
          <a:bodyPr>
            <a:normAutofit/>
          </a:bodyPr>
          <a:lstStyle/>
          <a:p>
            <a:r>
              <a:rPr lang="de-DE" sz="1800" dirty="0"/>
              <a:t>b) Achtsamkeit im pädagogischen Alltag</a:t>
            </a:r>
          </a:p>
        </p:txBody>
      </p:sp>
      <p:sp>
        <p:nvSpPr>
          <p:cNvPr id="3" name="Inhaltsplatzhalter 2">
            <a:extLst>
              <a:ext uri="{FF2B5EF4-FFF2-40B4-BE49-F238E27FC236}">
                <a16:creationId xmlns:a16="http://schemas.microsoft.com/office/drawing/2014/main" id="{C534015A-530D-488D-AFC7-3F4FF82344EC}"/>
              </a:ext>
            </a:extLst>
          </p:cNvPr>
          <p:cNvSpPr>
            <a:spLocks noGrp="1"/>
          </p:cNvSpPr>
          <p:nvPr>
            <p:ph sz="quarter" idx="1"/>
          </p:nvPr>
        </p:nvSpPr>
        <p:spPr>
          <a:xfrm>
            <a:off x="342900" y="1115616"/>
            <a:ext cx="5600700" cy="7516320"/>
          </a:xfrm>
        </p:spPr>
        <p:txBody>
          <a:bodyPr>
            <a:normAutofit/>
          </a:bodyPr>
          <a:lstStyle/>
          <a:p>
            <a:pPr marL="0" indent="0" algn="ctr">
              <a:buNone/>
            </a:pPr>
            <a:r>
              <a:rPr lang="de-DE" sz="2000" dirty="0"/>
              <a:t>„Hinsehen statt Wegsehen“</a:t>
            </a:r>
          </a:p>
          <a:p>
            <a:pPr marL="0" indent="0" algn="ctr">
              <a:buNone/>
            </a:pPr>
            <a:endParaRPr lang="de-DE" sz="2000" dirty="0"/>
          </a:p>
          <a:p>
            <a:pPr marL="0" indent="0">
              <a:buNone/>
            </a:pPr>
            <a:r>
              <a:rPr lang="de-DE" sz="1300" dirty="0"/>
              <a:t>In unserer Einrichtung sollen sich die Kinder geborgen und sicher fühlen.</a:t>
            </a:r>
          </a:p>
          <a:p>
            <a:pPr marL="0" indent="0">
              <a:buNone/>
            </a:pPr>
            <a:r>
              <a:rPr lang="de-DE" sz="1300" dirty="0"/>
              <a:t>Ein achtsamer Umgang mit dem Kind ist eine wichtige Grundlage hierfür:</a:t>
            </a:r>
          </a:p>
          <a:p>
            <a:pPr>
              <a:buFont typeface="Courier New" panose="02070309020205020404" pitchFamily="49" charset="0"/>
              <a:buChar char="o"/>
            </a:pPr>
            <a:r>
              <a:rPr lang="de-DE" sz="1300" dirty="0"/>
              <a:t>Bindung als Grundlage von Pädagogik und Vertrauen betrachten (z.B. Zeit nehmen in der Eingewöhnung und bei Gesprächen)</a:t>
            </a:r>
          </a:p>
          <a:p>
            <a:pPr>
              <a:buFont typeface="Courier New" panose="02070309020205020404" pitchFamily="49" charset="0"/>
              <a:buChar char="o"/>
            </a:pPr>
            <a:r>
              <a:rPr lang="de-DE" sz="1300" dirty="0"/>
              <a:t>Vorleben einer Fehlerkultur (z.B. Fehler zulassen und eingestehen, als Chance sehen, daraus lernen, ausprobieren können)</a:t>
            </a:r>
          </a:p>
          <a:p>
            <a:pPr>
              <a:buFont typeface="Courier New" panose="02070309020205020404" pitchFamily="49" charset="0"/>
              <a:buChar char="o"/>
            </a:pPr>
            <a:r>
              <a:rPr lang="de-DE" sz="1300" dirty="0"/>
              <a:t>Vermeiden von Schubladendenken (z.B. offen sein für Veränderung, Erziehung ohne Vorurteile und wertfrei)</a:t>
            </a:r>
          </a:p>
          <a:p>
            <a:pPr>
              <a:buFont typeface="Courier New" panose="02070309020205020404" pitchFamily="49" charset="0"/>
              <a:buChar char="o"/>
            </a:pPr>
            <a:r>
              <a:rPr lang="de-DE" sz="1300" dirty="0"/>
              <a:t>Beachten unser Bild vom Kind (z.B. regelmäßiges Auseinandersetzen mit Kinder- und Grundrechten)</a:t>
            </a:r>
          </a:p>
          <a:p>
            <a:pPr>
              <a:buFont typeface="Courier New" panose="02070309020205020404" pitchFamily="49" charset="0"/>
              <a:buChar char="o"/>
            </a:pPr>
            <a:r>
              <a:rPr lang="de-DE" sz="1300" dirty="0"/>
              <a:t>Jedes Kind individuell sehen (z.B. Bedürfnisse und Grenzen wahrnehmen, mit Ressourcen und Stärken arbeiten)</a:t>
            </a:r>
          </a:p>
          <a:p>
            <a:pPr>
              <a:buFont typeface="Courier New" panose="02070309020205020404" pitchFamily="49" charset="0"/>
              <a:buChar char="o"/>
            </a:pPr>
            <a:r>
              <a:rPr lang="de-DE" sz="1300" dirty="0"/>
              <a:t>Vermitteln einer Gesprächskultur ( z.B. Ausreden lassen, Ich-Botschaften formulieren, Blickkontakt suchen, auf Wortwahl und Tonfall achten, wertfreies Ansprechen und vermeiden von Kosenamen, Beachten von Höflichkeitsformen)</a:t>
            </a:r>
          </a:p>
          <a:p>
            <a:pPr>
              <a:buFont typeface="Courier New" panose="02070309020205020404" pitchFamily="49" charset="0"/>
              <a:buChar char="o"/>
            </a:pPr>
            <a:r>
              <a:rPr lang="de-DE" sz="1300" dirty="0"/>
              <a:t>Authentisch sein im Alltag und auf verbale und nonverbale Kommunikation mit den Kindern achten</a:t>
            </a:r>
          </a:p>
          <a:p>
            <a:pPr>
              <a:buFont typeface="Courier New" panose="02070309020205020404" pitchFamily="49" charset="0"/>
              <a:buChar char="o"/>
            </a:pPr>
            <a:endParaRPr lang="de-DE" sz="1600" dirty="0"/>
          </a:p>
        </p:txBody>
      </p:sp>
      <p:sp>
        <p:nvSpPr>
          <p:cNvPr id="4" name="Foliennummernplatzhalter 3">
            <a:extLst>
              <a:ext uri="{FF2B5EF4-FFF2-40B4-BE49-F238E27FC236}">
                <a16:creationId xmlns:a16="http://schemas.microsoft.com/office/drawing/2014/main" id="{13DB6A5D-1543-419F-9124-3021A2C659A7}"/>
              </a:ext>
            </a:extLst>
          </p:cNvPr>
          <p:cNvSpPr>
            <a:spLocks noGrp="1"/>
          </p:cNvSpPr>
          <p:nvPr>
            <p:ph type="sldNum" sz="quarter" idx="15"/>
          </p:nvPr>
        </p:nvSpPr>
        <p:spPr/>
        <p:txBody>
          <a:bodyPr/>
          <a:lstStyle/>
          <a:p>
            <a:fld id="{28827402-0B34-4E79-AA62-9EBC86E4FCB9}" type="slidenum">
              <a:rPr lang="de-DE" smtClean="0"/>
              <a:t>6</a:t>
            </a:fld>
            <a:endParaRPr lang="de-DE"/>
          </a:p>
        </p:txBody>
      </p:sp>
    </p:spTree>
    <p:extLst>
      <p:ext uri="{BB962C8B-B14F-4D97-AF65-F5344CB8AC3E}">
        <p14:creationId xmlns:p14="http://schemas.microsoft.com/office/powerpoint/2010/main" val="1040126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346D0-C7B5-4115-B66B-818DC5985E55}"/>
              </a:ext>
            </a:extLst>
          </p:cNvPr>
          <p:cNvSpPr>
            <a:spLocks noGrp="1"/>
          </p:cNvSpPr>
          <p:nvPr>
            <p:ph type="title"/>
          </p:nvPr>
        </p:nvSpPr>
        <p:spPr>
          <a:xfrm>
            <a:off x="342900" y="366184"/>
            <a:ext cx="5600700" cy="145880"/>
          </a:xfrm>
        </p:spPr>
        <p:txBody>
          <a:bodyPr>
            <a:normAutofit fontScale="90000"/>
          </a:bodyPr>
          <a:lstStyle/>
          <a:p>
            <a:endParaRPr lang="de-DE" dirty="0"/>
          </a:p>
        </p:txBody>
      </p:sp>
      <p:sp>
        <p:nvSpPr>
          <p:cNvPr id="3" name="Inhaltsplatzhalter 2">
            <a:extLst>
              <a:ext uri="{FF2B5EF4-FFF2-40B4-BE49-F238E27FC236}">
                <a16:creationId xmlns:a16="http://schemas.microsoft.com/office/drawing/2014/main" id="{414B416C-A454-411F-AF8B-C4706398C7B0}"/>
              </a:ext>
            </a:extLst>
          </p:cNvPr>
          <p:cNvSpPr>
            <a:spLocks noGrp="1"/>
          </p:cNvSpPr>
          <p:nvPr>
            <p:ph sz="quarter" idx="1"/>
          </p:nvPr>
        </p:nvSpPr>
        <p:spPr>
          <a:xfrm>
            <a:off x="342900" y="683568"/>
            <a:ext cx="5600700" cy="7948368"/>
          </a:xfrm>
        </p:spPr>
        <p:txBody>
          <a:bodyPr>
            <a:normAutofit/>
          </a:bodyPr>
          <a:lstStyle/>
          <a:p>
            <a:pPr>
              <a:buFont typeface="Courier New" panose="02070309020205020404" pitchFamily="49" charset="0"/>
              <a:buChar char="o"/>
            </a:pPr>
            <a:r>
              <a:rPr lang="de-DE" sz="1300" dirty="0"/>
              <a:t>Prinzip der Partizipation beachten (z.B. Kinder können sich beteiligen, Bedürfnisse äußern, „Nein“ sagen dürfen, lernen selbstwirksam zu sein, Freiheiten können gewährt werden)</a:t>
            </a:r>
          </a:p>
          <a:p>
            <a:pPr>
              <a:buFont typeface="Courier New" panose="02070309020205020404" pitchFamily="49" charset="0"/>
              <a:buChar char="o"/>
            </a:pPr>
            <a:r>
              <a:rPr lang="de-DE" sz="1300" dirty="0"/>
              <a:t>Distanz und Nähe ist wichtig (z.B. kuscheln mit Kindern nur wenn es vom Kind aus geht, Grenzüberschreitungen beachten)</a:t>
            </a:r>
          </a:p>
          <a:p>
            <a:pPr>
              <a:buFont typeface="Courier New" panose="02070309020205020404" pitchFamily="49" charset="0"/>
              <a:buChar char="o"/>
            </a:pPr>
            <a:r>
              <a:rPr lang="de-DE" sz="1300" dirty="0"/>
              <a:t>Aktive Unterstützung bei Selbstregulierung anbieten (z.B. Fördern einer Streitkultur, Hilfe bei Konflikten)</a:t>
            </a:r>
          </a:p>
          <a:p>
            <a:pPr>
              <a:buFont typeface="Courier New" panose="02070309020205020404" pitchFamily="49" charset="0"/>
              <a:buChar char="o"/>
            </a:pPr>
            <a:r>
              <a:rPr lang="de-DE" sz="1300" dirty="0"/>
              <a:t>Nachbereiten von schwierigen Situationen (z.B. durch Gespräche, im „Guten“ auseinander gehen)</a:t>
            </a:r>
          </a:p>
          <a:p>
            <a:pPr>
              <a:buFont typeface="Courier New" panose="02070309020205020404" pitchFamily="49" charset="0"/>
              <a:buChar char="o"/>
            </a:pPr>
            <a:r>
              <a:rPr lang="de-DE" sz="1300" dirty="0"/>
              <a:t>Bewusst(es) Zeit nehmen (z.B. weniger müssen – mehr dürfen, achtsames Anziehen, Achtsamkeit als Thema in Teamgesprächen)</a:t>
            </a:r>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a:buFont typeface="Courier New" panose="02070309020205020404" pitchFamily="49" charset="0"/>
              <a:buChar char="o"/>
            </a:pPr>
            <a:endParaRPr lang="de-DE" sz="1300" dirty="0"/>
          </a:p>
          <a:p>
            <a:pPr marL="0" indent="0">
              <a:buNone/>
            </a:pPr>
            <a:r>
              <a:rPr lang="de-DE" sz="500" dirty="0"/>
              <a:t>		</a:t>
            </a:r>
            <a:r>
              <a:rPr lang="de-DE" sz="900" dirty="0"/>
              <a:t>„ Wir sind füreinander da“</a:t>
            </a:r>
          </a:p>
        </p:txBody>
      </p:sp>
      <p:sp>
        <p:nvSpPr>
          <p:cNvPr id="4" name="Foliennummernplatzhalter 3">
            <a:extLst>
              <a:ext uri="{FF2B5EF4-FFF2-40B4-BE49-F238E27FC236}">
                <a16:creationId xmlns:a16="http://schemas.microsoft.com/office/drawing/2014/main" id="{BA38D355-7516-458C-9C72-4F361D899AFB}"/>
              </a:ext>
            </a:extLst>
          </p:cNvPr>
          <p:cNvSpPr>
            <a:spLocks noGrp="1"/>
          </p:cNvSpPr>
          <p:nvPr>
            <p:ph type="sldNum" sz="quarter" idx="15"/>
          </p:nvPr>
        </p:nvSpPr>
        <p:spPr/>
        <p:txBody>
          <a:bodyPr/>
          <a:lstStyle/>
          <a:p>
            <a:fld id="{28827402-0B34-4E79-AA62-9EBC86E4FCB9}" type="slidenum">
              <a:rPr lang="de-DE" smtClean="0"/>
              <a:t>7</a:t>
            </a:fld>
            <a:endParaRPr lang="de-DE"/>
          </a:p>
        </p:txBody>
      </p:sp>
      <p:pic>
        <p:nvPicPr>
          <p:cNvPr id="5" name="Grafik 4">
            <a:extLst>
              <a:ext uri="{FF2B5EF4-FFF2-40B4-BE49-F238E27FC236}">
                <a16:creationId xmlns:a16="http://schemas.microsoft.com/office/drawing/2014/main" id="{F3122363-4A88-4273-BEC8-F71CA553DC13}"/>
              </a:ext>
            </a:extLst>
          </p:cNvPr>
          <p:cNvPicPr>
            <a:picLocks noChangeAspect="1"/>
          </p:cNvPicPr>
          <p:nvPr/>
        </p:nvPicPr>
        <p:blipFill>
          <a:blip r:embed="rId2"/>
          <a:stretch>
            <a:fillRect/>
          </a:stretch>
        </p:blipFill>
        <p:spPr>
          <a:xfrm rot="16200000">
            <a:off x="1608851" y="3586674"/>
            <a:ext cx="3068798" cy="4319371"/>
          </a:xfrm>
          <a:prstGeom prst="rect">
            <a:avLst/>
          </a:prstGeom>
        </p:spPr>
      </p:pic>
    </p:spTree>
    <p:extLst>
      <p:ext uri="{BB962C8B-B14F-4D97-AF65-F5344CB8AC3E}">
        <p14:creationId xmlns:p14="http://schemas.microsoft.com/office/powerpoint/2010/main" val="121044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2B925-AE2C-41D0-847B-E653361E7EC2}"/>
              </a:ext>
            </a:extLst>
          </p:cNvPr>
          <p:cNvSpPr>
            <a:spLocks noGrp="1"/>
          </p:cNvSpPr>
          <p:nvPr>
            <p:ph type="title"/>
          </p:nvPr>
        </p:nvSpPr>
        <p:spPr>
          <a:xfrm>
            <a:off x="342900" y="366184"/>
            <a:ext cx="5600700" cy="461400"/>
          </a:xfrm>
        </p:spPr>
        <p:txBody>
          <a:bodyPr>
            <a:normAutofit/>
          </a:bodyPr>
          <a:lstStyle/>
          <a:p>
            <a:r>
              <a:rPr lang="de-DE" sz="2000" dirty="0"/>
              <a:t>3. Risikoanalyse</a:t>
            </a:r>
          </a:p>
        </p:txBody>
      </p:sp>
      <p:sp>
        <p:nvSpPr>
          <p:cNvPr id="3" name="Inhaltsplatzhalter 2">
            <a:extLst>
              <a:ext uri="{FF2B5EF4-FFF2-40B4-BE49-F238E27FC236}">
                <a16:creationId xmlns:a16="http://schemas.microsoft.com/office/drawing/2014/main" id="{CA5206A4-A024-47E1-8C66-7757EA75196B}"/>
              </a:ext>
            </a:extLst>
          </p:cNvPr>
          <p:cNvSpPr>
            <a:spLocks noGrp="1"/>
          </p:cNvSpPr>
          <p:nvPr>
            <p:ph sz="quarter" idx="1"/>
          </p:nvPr>
        </p:nvSpPr>
        <p:spPr>
          <a:xfrm>
            <a:off x="342900" y="827584"/>
            <a:ext cx="5600700" cy="7804352"/>
          </a:xfrm>
        </p:spPr>
        <p:txBody>
          <a:bodyPr>
            <a:normAutofit lnSpcReduction="10000"/>
          </a:bodyPr>
          <a:lstStyle/>
          <a:p>
            <a:pPr marL="0" indent="0">
              <a:buNone/>
            </a:pPr>
            <a:r>
              <a:rPr lang="de-DE" sz="1600" dirty="0">
                <a:solidFill>
                  <a:schemeClr val="tx2"/>
                </a:solidFill>
              </a:rPr>
              <a:t>A) ERARBEITUNG IM TEAM</a:t>
            </a:r>
          </a:p>
          <a:p>
            <a:pPr marL="0" indent="0">
              <a:buNone/>
            </a:pPr>
            <a:r>
              <a:rPr lang="de-DE" sz="1300" dirty="0"/>
              <a:t>Die Risikoanalyse als Basis für unser Schutzkonzept, hilft uns dabei uns regelmäßig mit Risiken und Gefährdungen in unserer Einrichtung auseinander zu setzen. </a:t>
            </a:r>
          </a:p>
          <a:p>
            <a:pPr marL="0" indent="0">
              <a:buNone/>
            </a:pPr>
            <a:endParaRPr lang="de-DE" sz="1300" dirty="0"/>
          </a:p>
          <a:p>
            <a:pPr marL="0" indent="0">
              <a:buNone/>
            </a:pPr>
            <a:r>
              <a:rPr lang="de-DE" sz="1300" dirty="0"/>
              <a:t>Folgende Schwerpunkte betrachten wir dabei genauer:</a:t>
            </a:r>
          </a:p>
          <a:p>
            <a:pPr>
              <a:buFont typeface="Courier New" panose="02070309020205020404" pitchFamily="49" charset="0"/>
              <a:buChar char="o"/>
            </a:pPr>
            <a:r>
              <a:rPr lang="de-DE" sz="1300" dirty="0"/>
              <a:t>Strukturen und Arbeitsabläufe</a:t>
            </a:r>
          </a:p>
          <a:p>
            <a:pPr>
              <a:buFont typeface="Courier New" panose="02070309020205020404" pitchFamily="49" charset="0"/>
              <a:buChar char="o"/>
            </a:pPr>
            <a:r>
              <a:rPr lang="de-DE" sz="1300" dirty="0"/>
              <a:t>Personalentwicklung</a:t>
            </a:r>
          </a:p>
          <a:p>
            <a:pPr>
              <a:buFont typeface="Courier New" panose="02070309020205020404" pitchFamily="49" charset="0"/>
              <a:buChar char="o"/>
            </a:pPr>
            <a:r>
              <a:rPr lang="de-DE" sz="1300" dirty="0"/>
              <a:t>Bezug zum Kind</a:t>
            </a:r>
          </a:p>
          <a:p>
            <a:pPr>
              <a:buFont typeface="Courier New" panose="02070309020205020404" pitchFamily="49" charset="0"/>
              <a:buChar char="o"/>
            </a:pPr>
            <a:r>
              <a:rPr lang="de-DE" sz="1300" dirty="0"/>
              <a:t>Grenzsetzungen und –verletzungen</a:t>
            </a:r>
          </a:p>
          <a:p>
            <a:pPr>
              <a:buFont typeface="Courier New" panose="02070309020205020404" pitchFamily="49" charset="0"/>
              <a:buChar char="o"/>
            </a:pPr>
            <a:endParaRPr lang="de-DE" sz="1300" dirty="0"/>
          </a:p>
          <a:p>
            <a:pPr marL="0" indent="0">
              <a:buNone/>
            </a:pPr>
            <a:r>
              <a:rPr lang="de-DE" sz="1300" dirty="0"/>
              <a:t>Die Risikoanalyse ist wie folgt aufgebaut:</a:t>
            </a:r>
          </a:p>
          <a:p>
            <a:pPr>
              <a:buFont typeface="Courier New" panose="02070309020205020404" pitchFamily="49" charset="0"/>
              <a:buChar char="o"/>
            </a:pPr>
            <a:r>
              <a:rPr lang="de-DE" sz="1300" dirty="0"/>
              <a:t>Intensives Auseinandersetzen mit Impulsfragen zum Thema</a:t>
            </a:r>
          </a:p>
          <a:p>
            <a:pPr>
              <a:buFont typeface="Courier New" panose="02070309020205020404" pitchFamily="49" charset="0"/>
              <a:buChar char="o"/>
            </a:pPr>
            <a:r>
              <a:rPr lang="de-DE" sz="1300" dirty="0"/>
              <a:t>Beantworten eines Fragebogens zur Täterperspektive</a:t>
            </a:r>
          </a:p>
          <a:p>
            <a:pPr>
              <a:buFont typeface="Courier New" panose="02070309020205020404" pitchFamily="49" charset="0"/>
              <a:buChar char="o"/>
            </a:pPr>
            <a:r>
              <a:rPr lang="de-DE" sz="1300" dirty="0"/>
              <a:t>Erarbeiten einer institutionellen Risikoanalyse</a:t>
            </a:r>
          </a:p>
          <a:p>
            <a:pPr>
              <a:buFont typeface="Courier New" panose="02070309020205020404" pitchFamily="49" charset="0"/>
              <a:buChar char="o"/>
            </a:pPr>
            <a:r>
              <a:rPr lang="de-DE" sz="1300" dirty="0"/>
              <a:t>Erstellen einer Gefährdungsbeurteilung in der Risiken ermittelt werden und daraus resultierende Maßnahmen festgehalten werden</a:t>
            </a:r>
          </a:p>
          <a:p>
            <a:pPr>
              <a:buFont typeface="Courier New" panose="02070309020205020404" pitchFamily="49" charset="0"/>
              <a:buChar char="o"/>
            </a:pPr>
            <a:r>
              <a:rPr lang="de-DE" sz="1300" dirty="0"/>
              <a:t>Erarbeiten der Risikoanalyse gemeinsam im Team und anschließend besprechen mit dem Trägervertreter </a:t>
            </a:r>
          </a:p>
          <a:p>
            <a:pPr>
              <a:buFont typeface="Courier New" panose="02070309020205020404" pitchFamily="49" charset="0"/>
              <a:buChar char="o"/>
            </a:pPr>
            <a:r>
              <a:rPr lang="de-DE" sz="1300" dirty="0"/>
              <a:t>Möglichst zeitnahe Umsetzung der Maßnahmen</a:t>
            </a:r>
          </a:p>
          <a:p>
            <a:pPr marL="0" indent="0">
              <a:buNone/>
            </a:pPr>
            <a:endParaRPr lang="de-DE" sz="1600" dirty="0"/>
          </a:p>
          <a:p>
            <a:pPr marL="0" indent="0">
              <a:buNone/>
            </a:pPr>
            <a:r>
              <a:rPr lang="de-DE" sz="1600" dirty="0">
                <a:solidFill>
                  <a:schemeClr val="tx2"/>
                </a:solidFill>
              </a:rPr>
              <a:t>B) ERARBEITUNG MIT DEN KINDERN</a:t>
            </a:r>
          </a:p>
          <a:p>
            <a:pPr marL="0" indent="0">
              <a:buNone/>
            </a:pPr>
            <a:endParaRPr lang="de-DE" sz="1600" dirty="0">
              <a:solidFill>
                <a:schemeClr val="tx2"/>
              </a:solidFill>
            </a:endParaRPr>
          </a:p>
          <a:p>
            <a:pPr>
              <a:buFont typeface="Courier New" panose="02070309020205020404" pitchFamily="49" charset="0"/>
              <a:buChar char="o"/>
            </a:pPr>
            <a:r>
              <a:rPr lang="de-DE" sz="1200" dirty="0"/>
              <a:t>Erarbeiten von Grenzen des Personals im Umgang mit den Kindern anhand eines Ja/Nein Spieles</a:t>
            </a:r>
          </a:p>
          <a:p>
            <a:pPr>
              <a:buFont typeface="Courier New" panose="02070309020205020404" pitchFamily="49" charset="0"/>
              <a:buChar char="o"/>
            </a:pPr>
            <a:r>
              <a:rPr lang="de-DE" sz="1200" dirty="0"/>
              <a:t>Mitgestaltung des Sanitär- und Wickelbereiches</a:t>
            </a:r>
          </a:p>
          <a:p>
            <a:pPr>
              <a:buFont typeface="Courier New" panose="02070309020205020404" pitchFamily="49" charset="0"/>
              <a:buChar char="o"/>
            </a:pPr>
            <a:r>
              <a:rPr lang="de-DE" sz="1200" dirty="0"/>
              <a:t>Projekt um eigene Gefühle und Grenzen zu erkennen und benennen zu können</a:t>
            </a:r>
          </a:p>
          <a:p>
            <a:pPr>
              <a:buFont typeface="Courier New" panose="02070309020205020404" pitchFamily="49" charset="0"/>
              <a:buChar char="o"/>
            </a:pPr>
            <a:r>
              <a:rPr lang="de-DE" sz="1200" dirty="0"/>
              <a:t>Gemeinsame Betrachtung der Räumlichkeiten mit den Kindern und Umgestaltung. Kinder werden regelmäßig bei der Spielauswahl und Raumgestaltung miteinbezogen</a:t>
            </a:r>
          </a:p>
        </p:txBody>
      </p:sp>
      <p:sp>
        <p:nvSpPr>
          <p:cNvPr id="4" name="Foliennummernplatzhalter 3">
            <a:extLst>
              <a:ext uri="{FF2B5EF4-FFF2-40B4-BE49-F238E27FC236}">
                <a16:creationId xmlns:a16="http://schemas.microsoft.com/office/drawing/2014/main" id="{2DAC064E-E3EF-4D52-BD5C-6994CB6F8BD1}"/>
              </a:ext>
            </a:extLst>
          </p:cNvPr>
          <p:cNvSpPr>
            <a:spLocks noGrp="1"/>
          </p:cNvSpPr>
          <p:nvPr>
            <p:ph type="sldNum" sz="quarter" idx="15"/>
          </p:nvPr>
        </p:nvSpPr>
        <p:spPr/>
        <p:txBody>
          <a:bodyPr/>
          <a:lstStyle/>
          <a:p>
            <a:fld id="{28827402-0B34-4E79-AA62-9EBC86E4FCB9}" type="slidenum">
              <a:rPr lang="de-DE" smtClean="0"/>
              <a:t>8</a:t>
            </a:fld>
            <a:endParaRPr lang="de-DE"/>
          </a:p>
        </p:txBody>
      </p:sp>
    </p:spTree>
    <p:extLst>
      <p:ext uri="{BB962C8B-B14F-4D97-AF65-F5344CB8AC3E}">
        <p14:creationId xmlns:p14="http://schemas.microsoft.com/office/powerpoint/2010/main" val="1444344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2900" y="366184"/>
            <a:ext cx="5600700" cy="749432"/>
          </a:xfrm>
        </p:spPr>
        <p:txBody>
          <a:bodyPr>
            <a:normAutofit/>
          </a:bodyPr>
          <a:lstStyle/>
          <a:p>
            <a:r>
              <a:rPr lang="de-DE" sz="2000" dirty="0"/>
              <a:t>4. Personal + Externe Personen</a:t>
            </a:r>
            <a:br>
              <a:rPr lang="de-DE" sz="2400" dirty="0"/>
            </a:br>
            <a:r>
              <a:rPr lang="de-DE" sz="1800" dirty="0"/>
              <a:t>a) Personalauswahl</a:t>
            </a:r>
          </a:p>
        </p:txBody>
      </p:sp>
      <p:sp>
        <p:nvSpPr>
          <p:cNvPr id="3" name="Inhaltsplatzhalter 2"/>
          <p:cNvSpPr>
            <a:spLocks noGrp="1"/>
          </p:cNvSpPr>
          <p:nvPr>
            <p:ph sz="quarter" idx="1"/>
          </p:nvPr>
        </p:nvSpPr>
        <p:spPr>
          <a:xfrm>
            <a:off x="342900" y="1187624"/>
            <a:ext cx="5600700" cy="7590192"/>
          </a:xfrm>
        </p:spPr>
        <p:txBody>
          <a:bodyPr>
            <a:normAutofit fontScale="92500"/>
          </a:bodyPr>
          <a:lstStyle/>
          <a:p>
            <a:pPr marL="0" indent="0">
              <a:buNone/>
            </a:pPr>
            <a:r>
              <a:rPr lang="de-DE" sz="1300" dirty="0"/>
              <a:t>Die Fachkräfte unserer Einrichtung haben eine große Verantwortung. Wir wollen sicher stellen, dass sie sich dessen bewusst sind und den christlichen Wertvorstellungen entsprechen. </a:t>
            </a:r>
          </a:p>
          <a:p>
            <a:pPr marL="0" indent="0">
              <a:buNone/>
            </a:pPr>
            <a:endParaRPr lang="de-DE" sz="1300" dirty="0"/>
          </a:p>
          <a:p>
            <a:pPr marL="0" indent="0">
              <a:buNone/>
            </a:pPr>
            <a:r>
              <a:rPr lang="de-DE" sz="1300" u="sng" dirty="0"/>
              <a:t>Schon beim Bewerbungsgespräch achten wir darauf dies zu thematisieren:</a:t>
            </a:r>
          </a:p>
          <a:p>
            <a:pPr>
              <a:buFont typeface="Courier New" panose="02070309020205020404" pitchFamily="49" charset="0"/>
              <a:buChar char="o"/>
            </a:pPr>
            <a:r>
              <a:rPr lang="de-DE" sz="1300" dirty="0"/>
              <a:t>Wir verdeutlichen, dass sich die Einrichtung regelmäßig mit der Thematik Kinderschutz auseinander setzt</a:t>
            </a:r>
          </a:p>
          <a:p>
            <a:pPr>
              <a:buFont typeface="Courier New" panose="02070309020205020404" pitchFamily="49" charset="0"/>
              <a:buChar char="o"/>
            </a:pPr>
            <a:r>
              <a:rPr lang="de-DE" sz="1300" dirty="0"/>
              <a:t>Wir fragen gezielt nach, warum sich die Bewerberin für die Arbeit mit Kindern entschieden hat</a:t>
            </a:r>
          </a:p>
          <a:p>
            <a:pPr>
              <a:buFont typeface="Courier New" panose="02070309020205020404" pitchFamily="49" charset="0"/>
              <a:buChar char="o"/>
            </a:pPr>
            <a:r>
              <a:rPr lang="de-DE" sz="1300" dirty="0"/>
              <a:t>Wir fragen nach, welche Grundhaltung besteht und was die Bewerberin unter einem achtsamen Umgang mit Kindern, Kollegen und auch sich selbst versteht</a:t>
            </a:r>
          </a:p>
          <a:p>
            <a:pPr>
              <a:buFont typeface="Courier New" panose="02070309020205020404" pitchFamily="49" charset="0"/>
              <a:buChar char="o"/>
            </a:pPr>
            <a:r>
              <a:rPr lang="de-DE" sz="1300" dirty="0"/>
              <a:t>Wir fragen nach, wie die Bewerberin mit Grenzen von Kindern umgeht und geben ein Fallbeispiel zur Bearbeitung</a:t>
            </a:r>
          </a:p>
          <a:p>
            <a:pPr>
              <a:buFont typeface="Courier New" panose="02070309020205020404" pitchFamily="49" charset="0"/>
              <a:buChar char="o"/>
            </a:pPr>
            <a:r>
              <a:rPr lang="de-DE" sz="1300" dirty="0"/>
              <a:t>Wir fragen nach, welches Wissen zum Thema Kinderschutz und zur Prävention von sexuellem Missbrauch vorhanden ist</a:t>
            </a:r>
          </a:p>
          <a:p>
            <a:pPr marL="0" indent="0">
              <a:buNone/>
            </a:pPr>
            <a:endParaRPr lang="de-DE" sz="1300" dirty="0"/>
          </a:p>
          <a:p>
            <a:pPr marL="0" indent="0">
              <a:buNone/>
            </a:pPr>
            <a:r>
              <a:rPr lang="de-DE" sz="1300" u="sng" dirty="0"/>
              <a:t>Bei Neueinstellung wird folgendes eingefordert:</a:t>
            </a:r>
          </a:p>
          <a:p>
            <a:pPr>
              <a:buFont typeface="Courier New" panose="02070309020205020404" pitchFamily="49" charset="0"/>
              <a:buChar char="o"/>
            </a:pPr>
            <a:r>
              <a:rPr lang="de-DE" sz="1300" dirty="0"/>
              <a:t>Vorlage eines erweiterten Führungszeugnis, welches nicht älter als ein halbes Jahr alt sein darf. Dieses muss alle fünf Jahre neu angefordert und in der Einrichtung abgeben werden. Es soll verhindern, dass Personen, die rechtskräftig verurteilt sind Kontakt zu Minderjährigen haben.</a:t>
            </a:r>
          </a:p>
          <a:p>
            <a:pPr>
              <a:buFont typeface="Courier New" panose="02070309020205020404" pitchFamily="49" charset="0"/>
              <a:buChar char="o"/>
            </a:pPr>
            <a:r>
              <a:rPr lang="de-DE" sz="1300" dirty="0"/>
              <a:t>Unterschreiben der Selbstverpflichtungserklärung, in welcher der künftige Mitarbeiter bestätigt, dass er weder gerichtlich bestraft ist, noch in einem laufenden Verfahren gegen ihn ermittelt wird. Zudem versichert der Mitarbeiter, dass er sich der Verantwortung für den Schutz von Kindern bewusst ist und die Kinder vor Gefahren schützt.</a:t>
            </a:r>
          </a:p>
          <a:p>
            <a:pPr>
              <a:buFont typeface="Courier New" panose="02070309020205020404" pitchFamily="49" charset="0"/>
              <a:buChar char="o"/>
            </a:pPr>
            <a:r>
              <a:rPr lang="de-DE" sz="1300" dirty="0"/>
              <a:t>Das Kinderschutzkonzept wird durchgelesen, offene Fragen werden geklärt und falls nötig wird eine Fortbildung angeregt</a:t>
            </a:r>
          </a:p>
          <a:p>
            <a:pPr>
              <a:buFont typeface="Courier New" panose="02070309020205020404" pitchFamily="49" charset="0"/>
              <a:buChar char="o"/>
            </a:pPr>
            <a:r>
              <a:rPr lang="de-DE" sz="1300" dirty="0"/>
              <a:t>Der Verhaltenskodex für Fachkräfte wurde im Konzept festgelegt und wird mit diesem unterschrieben</a:t>
            </a:r>
          </a:p>
          <a:p>
            <a:pPr>
              <a:buFont typeface="Courier New" panose="02070309020205020404" pitchFamily="49" charset="0"/>
              <a:buChar char="o"/>
            </a:pPr>
            <a:r>
              <a:rPr lang="de-DE" sz="1300" dirty="0"/>
              <a:t>In der Probezeit wird unter anderem auch darauf geachtet, ob das Schutzkonzept und der Verhaltenskodex von der Mitarbeiterin beachtet und umgesetzt wird</a:t>
            </a:r>
          </a:p>
          <a:p>
            <a:pPr>
              <a:buFont typeface="Courier New" panose="02070309020205020404" pitchFamily="49" charset="0"/>
              <a:buChar char="o"/>
            </a:pPr>
            <a:endParaRPr lang="de-DE" sz="1600" dirty="0"/>
          </a:p>
        </p:txBody>
      </p:sp>
      <p:sp>
        <p:nvSpPr>
          <p:cNvPr id="4" name="Foliennummernplatzhalter 3">
            <a:extLst>
              <a:ext uri="{FF2B5EF4-FFF2-40B4-BE49-F238E27FC236}">
                <a16:creationId xmlns:a16="http://schemas.microsoft.com/office/drawing/2014/main" id="{96F2FC4F-DD9D-4492-AEBB-AE60429F89FA}"/>
              </a:ext>
            </a:extLst>
          </p:cNvPr>
          <p:cNvSpPr>
            <a:spLocks noGrp="1"/>
          </p:cNvSpPr>
          <p:nvPr>
            <p:ph type="sldNum" sz="quarter" idx="15"/>
          </p:nvPr>
        </p:nvSpPr>
        <p:spPr/>
        <p:txBody>
          <a:bodyPr/>
          <a:lstStyle/>
          <a:p>
            <a:fld id="{28827402-0B34-4E79-AA62-9EBC86E4FCB9}" type="slidenum">
              <a:rPr lang="de-DE" smtClean="0"/>
              <a:t>9</a:t>
            </a:fld>
            <a:endParaRPr lang="de-DE"/>
          </a:p>
        </p:txBody>
      </p:sp>
    </p:spTree>
    <p:extLst>
      <p:ext uri="{BB962C8B-B14F-4D97-AF65-F5344CB8AC3E}">
        <p14:creationId xmlns:p14="http://schemas.microsoft.com/office/powerpoint/2010/main" val="20079836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reus">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reus">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reus">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0</TotalTime>
  <Words>4617</Words>
  <Application>Microsoft Office PowerPoint</Application>
  <PresentationFormat>Bildschirmpräsentation (4:3)</PresentationFormat>
  <Paragraphs>526</Paragraphs>
  <Slides>26</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Calibri</vt:lpstr>
      <vt:lpstr>Century Schoolbook</vt:lpstr>
      <vt:lpstr>Courier New</vt:lpstr>
      <vt:lpstr>Wingdings</vt:lpstr>
      <vt:lpstr>Wingdings 2</vt:lpstr>
      <vt:lpstr>Nereus</vt:lpstr>
      <vt:lpstr>   Kinderschutzkonzept </vt:lpstr>
      <vt:lpstr>GLIEDERUNG</vt:lpstr>
      <vt:lpstr>1. Grundhaltung  </vt:lpstr>
      <vt:lpstr>2. Kultur der Achtsamkeit </vt:lpstr>
      <vt:lpstr>a) Teamleitfaden</vt:lpstr>
      <vt:lpstr>b) Achtsamkeit im pädagogischen Alltag</vt:lpstr>
      <vt:lpstr>PowerPoint-Präsentation</vt:lpstr>
      <vt:lpstr>3. Risikoanalyse</vt:lpstr>
      <vt:lpstr>4. Personal + Externe Personen a) Personalauswahl</vt:lpstr>
      <vt:lpstr>b) Personalentwicklung</vt:lpstr>
      <vt:lpstr>c) Eltern, Externe, Praktikanten</vt:lpstr>
      <vt:lpstr>PowerPoint-Präsentation</vt:lpstr>
      <vt:lpstr>5) Kinderrechte als Maßstab für einen Grenzen achtenden Umgang</vt:lpstr>
      <vt:lpstr>PowerPoint-Präsentation</vt:lpstr>
      <vt:lpstr>6) Nähe und Distanz</vt:lpstr>
      <vt:lpstr>PowerPoint-Präsentation</vt:lpstr>
      <vt:lpstr>7) Beschwerdemanagement</vt:lpstr>
      <vt:lpstr>Unser Beschwerdeverfahren für Kinder</vt:lpstr>
      <vt:lpstr>PowerPoint-Präsentation</vt:lpstr>
      <vt:lpstr>8) Sexualpädagogik</vt:lpstr>
      <vt:lpstr>PowerPoint-Präsentation</vt:lpstr>
      <vt:lpstr>PowerPoint-Präsentation</vt:lpstr>
      <vt:lpstr>PowerPoint-Präsentation</vt:lpstr>
      <vt:lpstr>PowerPoint-Präsentation</vt:lpstr>
      <vt:lpstr>10) Interventionsplan</vt:lpstr>
      <vt:lpstr>11) Qualitätsmanagement und Nachhaltige Aufarbeitung</vt:lpstr>
    </vt:vector>
  </TitlesOfParts>
  <Company>Erzbischöfliches Ordinariat München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Kinderschutzkonzept</dc:title>
  <dc:creator>Schweiger Astrid</dc:creator>
  <cp:lastModifiedBy>Schweiger Astrid</cp:lastModifiedBy>
  <cp:revision>154</cp:revision>
  <cp:lastPrinted>2021-06-29T10:52:53Z</cp:lastPrinted>
  <dcterms:created xsi:type="dcterms:W3CDTF">2020-11-20T07:34:04Z</dcterms:created>
  <dcterms:modified xsi:type="dcterms:W3CDTF">2026-03-30T10:44:04Z</dcterms:modified>
</cp:coreProperties>
</file>